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8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81" r:id="rId19"/>
    <p:sldId id="278" r:id="rId20"/>
    <p:sldId id="279" r:id="rId21"/>
    <p:sldId id="272" r:id="rId22"/>
    <p:sldId id="273" r:id="rId23"/>
    <p:sldId id="274" r:id="rId24"/>
    <p:sldId id="277" r:id="rId25"/>
    <p:sldId id="275" r:id="rId26"/>
    <p:sldId id="276" r:id="rId27"/>
    <p:sldId id="283" r:id="rId28"/>
    <p:sldId id="284" r:id="rId29"/>
    <p:sldId id="285" r:id="rId30"/>
    <p:sldId id="286" r:id="rId31"/>
    <p:sldId id="280" r:id="rId32"/>
    <p:sldId id="288" r:id="rId33"/>
    <p:sldId id="290" r:id="rId34"/>
    <p:sldId id="291" r:id="rId35"/>
    <p:sldId id="292" r:id="rId36"/>
    <p:sldId id="293" r:id="rId37"/>
    <p:sldId id="294" r:id="rId38"/>
    <p:sldId id="296"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44" d="100"/>
          <a:sy n="44" d="100"/>
        </p:scale>
        <p:origin x="7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20C439-393D-40E0-B441-603BDC29044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DC44B83-770C-44CC-B675-928D7B3DF1A0}">
      <dgm:prSet/>
      <dgm:spPr/>
      <dgm:t>
        <a:bodyPr/>
        <a:lstStyle/>
        <a:p>
          <a:r>
            <a:rPr lang="en-US" dirty="0"/>
            <a:t>Dinner Plan A, Whole Group: Each night a sub-group provides dinner.</a:t>
          </a:r>
        </a:p>
      </dgm:t>
    </dgm:pt>
    <dgm:pt modelId="{9B33F1BB-56DD-4477-9F3F-4FEFA5C9350D}" type="parTrans" cxnId="{E9B15992-FB9E-4523-B4DE-3C5943D5BA03}">
      <dgm:prSet/>
      <dgm:spPr/>
      <dgm:t>
        <a:bodyPr/>
        <a:lstStyle/>
        <a:p>
          <a:endParaRPr lang="en-US"/>
        </a:p>
      </dgm:t>
    </dgm:pt>
    <dgm:pt modelId="{2BF704CB-7876-45E7-89CC-68D7CDD3D45C}" type="sibTrans" cxnId="{E9B15992-FB9E-4523-B4DE-3C5943D5BA03}">
      <dgm:prSet/>
      <dgm:spPr/>
      <dgm:t>
        <a:bodyPr/>
        <a:lstStyle/>
        <a:p>
          <a:endParaRPr lang="en-US"/>
        </a:p>
      </dgm:t>
    </dgm:pt>
    <dgm:pt modelId="{7BB66909-0731-4E54-83E8-79B1370E74F8}">
      <dgm:prSet custT="1"/>
      <dgm:spPr/>
      <dgm:t>
        <a:bodyPr/>
        <a:lstStyle/>
        <a:p>
          <a:r>
            <a:rPr lang="en-US" sz="2800" dirty="0"/>
            <a:t>One 2-burner stove/fuel for up to 8 or 10 people, maybe a one-burner back-up.  One pot/pan set for group.</a:t>
          </a:r>
        </a:p>
      </dgm:t>
    </dgm:pt>
    <dgm:pt modelId="{C822F0C3-233E-443B-82B3-B0597853BE2B}" type="parTrans" cxnId="{CB163D85-1073-4348-9FAE-4248C089F083}">
      <dgm:prSet/>
      <dgm:spPr/>
      <dgm:t>
        <a:bodyPr/>
        <a:lstStyle/>
        <a:p>
          <a:endParaRPr lang="en-US"/>
        </a:p>
      </dgm:t>
    </dgm:pt>
    <dgm:pt modelId="{F95660F5-4B98-4F81-AEE1-E33C3A38D790}" type="sibTrans" cxnId="{CB163D85-1073-4348-9FAE-4248C089F083}">
      <dgm:prSet/>
      <dgm:spPr/>
      <dgm:t>
        <a:bodyPr/>
        <a:lstStyle/>
        <a:p>
          <a:endParaRPr lang="en-US"/>
        </a:p>
      </dgm:t>
    </dgm:pt>
    <dgm:pt modelId="{907DFFDA-4B5D-465D-BEAF-39F81A61BF06}">
      <dgm:prSet custT="1"/>
      <dgm:spPr/>
      <dgm:t>
        <a:bodyPr/>
        <a:lstStyle/>
        <a:p>
          <a:r>
            <a:rPr lang="en-US" sz="2800" dirty="0"/>
            <a:t>Maybe next night’s crew washes dishes? </a:t>
          </a:r>
        </a:p>
      </dgm:t>
    </dgm:pt>
    <dgm:pt modelId="{6A75BB23-2369-4630-805C-E2DD2223971C}" type="parTrans" cxnId="{6233341F-F1B8-4B1A-A17D-0A6D50B50532}">
      <dgm:prSet/>
      <dgm:spPr/>
      <dgm:t>
        <a:bodyPr/>
        <a:lstStyle/>
        <a:p>
          <a:endParaRPr lang="en-US"/>
        </a:p>
      </dgm:t>
    </dgm:pt>
    <dgm:pt modelId="{6022BB0B-4066-43DC-9349-9003BBFE011D}" type="sibTrans" cxnId="{6233341F-F1B8-4B1A-A17D-0A6D50B50532}">
      <dgm:prSet/>
      <dgm:spPr/>
      <dgm:t>
        <a:bodyPr/>
        <a:lstStyle/>
        <a:p>
          <a:endParaRPr lang="en-US"/>
        </a:p>
      </dgm:t>
    </dgm:pt>
    <dgm:pt modelId="{2F89C688-F509-4CE6-991E-12940A711302}">
      <dgm:prSet/>
      <dgm:spPr/>
      <dgm:t>
        <a:bodyPr/>
        <a:lstStyle/>
        <a:p>
          <a:r>
            <a:rPr lang="en-US" dirty="0"/>
            <a:t>Dinner Plan B, Independent, or pairs.  (Pic of Roger, etc.)</a:t>
          </a:r>
        </a:p>
      </dgm:t>
    </dgm:pt>
    <dgm:pt modelId="{905F418B-F9BB-4A3C-A354-45718A72C40A}" type="parTrans" cxnId="{5D2E2D14-DBD2-4F4B-B5F1-EAF0A66577EF}">
      <dgm:prSet/>
      <dgm:spPr/>
      <dgm:t>
        <a:bodyPr/>
        <a:lstStyle/>
        <a:p>
          <a:endParaRPr lang="en-US"/>
        </a:p>
      </dgm:t>
    </dgm:pt>
    <dgm:pt modelId="{3B615AB5-A0BE-4B2F-A139-B3F7C40B9AC3}" type="sibTrans" cxnId="{5D2E2D14-DBD2-4F4B-B5F1-EAF0A66577EF}">
      <dgm:prSet/>
      <dgm:spPr/>
      <dgm:t>
        <a:bodyPr/>
        <a:lstStyle/>
        <a:p>
          <a:endParaRPr lang="en-US"/>
        </a:p>
      </dgm:t>
    </dgm:pt>
    <dgm:pt modelId="{13F3845D-3335-47A2-9456-6001AE020763}">
      <dgm:prSet custT="1"/>
      <dgm:spPr/>
      <dgm:t>
        <a:bodyPr/>
        <a:lstStyle/>
        <a:p>
          <a:r>
            <a:rPr lang="en-US" sz="2800" dirty="0"/>
            <a:t>One-burner stove for each person or pair.  Maybe freeze-dry foods.</a:t>
          </a:r>
        </a:p>
      </dgm:t>
    </dgm:pt>
    <dgm:pt modelId="{6B769803-01F2-49D8-8170-4785D9E0451A}" type="parTrans" cxnId="{B4BEFF36-46F3-474B-8441-2B01A0A91F42}">
      <dgm:prSet/>
      <dgm:spPr/>
      <dgm:t>
        <a:bodyPr/>
        <a:lstStyle/>
        <a:p>
          <a:endParaRPr lang="en-US"/>
        </a:p>
      </dgm:t>
    </dgm:pt>
    <dgm:pt modelId="{F1158FFF-7221-4611-8520-AE8A766EEB49}" type="sibTrans" cxnId="{B4BEFF36-46F3-474B-8441-2B01A0A91F42}">
      <dgm:prSet/>
      <dgm:spPr/>
      <dgm:t>
        <a:bodyPr/>
        <a:lstStyle/>
        <a:p>
          <a:endParaRPr lang="en-US"/>
        </a:p>
      </dgm:t>
    </dgm:pt>
    <dgm:pt modelId="{6AB9BDCB-A930-4D25-8F44-49360D22B890}">
      <dgm:prSet/>
      <dgm:spPr/>
      <dgm:t>
        <a:bodyPr/>
        <a:lstStyle/>
        <a:p>
          <a:r>
            <a:rPr lang="en-US"/>
            <a:t>Dinner Plan C, Tapas or Appetizers</a:t>
          </a:r>
        </a:p>
      </dgm:t>
    </dgm:pt>
    <dgm:pt modelId="{B5E0C1B4-2778-4149-9643-D6CF5957CF05}" type="parTrans" cxnId="{7AC6B21E-95B6-4268-A860-CE75156EA659}">
      <dgm:prSet/>
      <dgm:spPr/>
      <dgm:t>
        <a:bodyPr/>
        <a:lstStyle/>
        <a:p>
          <a:endParaRPr lang="en-US"/>
        </a:p>
      </dgm:t>
    </dgm:pt>
    <dgm:pt modelId="{D6EBF554-B270-4F46-B40A-77F242D9FF21}" type="sibTrans" cxnId="{7AC6B21E-95B6-4268-A860-CE75156EA659}">
      <dgm:prSet/>
      <dgm:spPr/>
      <dgm:t>
        <a:bodyPr/>
        <a:lstStyle/>
        <a:p>
          <a:endParaRPr lang="en-US"/>
        </a:p>
      </dgm:t>
    </dgm:pt>
    <dgm:pt modelId="{C7481D12-EB3B-413F-9C8D-C8104B77203A}">
      <dgm:prSet custT="1"/>
      <dgm:spPr/>
      <dgm:t>
        <a:bodyPr/>
        <a:lstStyle/>
        <a:p>
          <a:r>
            <a:rPr lang="en-US" sz="2800" dirty="0"/>
            <a:t>Little planning needed, no cooking in camp, very little dishwashing.</a:t>
          </a:r>
        </a:p>
      </dgm:t>
    </dgm:pt>
    <dgm:pt modelId="{C7510B0C-5E4A-41B1-BAF5-7098B21C359C}" type="parTrans" cxnId="{8E312A36-BC9C-4591-B16D-BA55FA0D4A50}">
      <dgm:prSet/>
      <dgm:spPr/>
      <dgm:t>
        <a:bodyPr/>
        <a:lstStyle/>
        <a:p>
          <a:endParaRPr lang="en-US"/>
        </a:p>
      </dgm:t>
    </dgm:pt>
    <dgm:pt modelId="{3753E27D-4644-4E33-A9B8-E36AD573D47A}" type="sibTrans" cxnId="{8E312A36-BC9C-4591-B16D-BA55FA0D4A50}">
      <dgm:prSet/>
      <dgm:spPr/>
      <dgm:t>
        <a:bodyPr/>
        <a:lstStyle/>
        <a:p>
          <a:endParaRPr lang="en-US"/>
        </a:p>
      </dgm:t>
    </dgm:pt>
    <dgm:pt modelId="{BC6181A6-8FC0-409B-A225-9D4EDC06CAF3}" type="pres">
      <dgm:prSet presAssocID="{AD20C439-393D-40E0-B441-603BDC290449}" presName="linear" presStyleCnt="0">
        <dgm:presLayoutVars>
          <dgm:animLvl val="lvl"/>
          <dgm:resizeHandles val="exact"/>
        </dgm:presLayoutVars>
      </dgm:prSet>
      <dgm:spPr/>
    </dgm:pt>
    <dgm:pt modelId="{98F83880-9BFF-4251-90AF-964B4F32D57D}" type="pres">
      <dgm:prSet presAssocID="{3DC44B83-770C-44CC-B675-928D7B3DF1A0}" presName="parentText" presStyleLbl="node1" presStyleIdx="0" presStyleCnt="3">
        <dgm:presLayoutVars>
          <dgm:chMax val="0"/>
          <dgm:bulletEnabled val="1"/>
        </dgm:presLayoutVars>
      </dgm:prSet>
      <dgm:spPr/>
    </dgm:pt>
    <dgm:pt modelId="{64CEB32A-6E00-4CCF-9453-CB0754A76A82}" type="pres">
      <dgm:prSet presAssocID="{3DC44B83-770C-44CC-B675-928D7B3DF1A0}" presName="childText" presStyleLbl="revTx" presStyleIdx="0" presStyleCnt="3">
        <dgm:presLayoutVars>
          <dgm:bulletEnabled val="1"/>
        </dgm:presLayoutVars>
      </dgm:prSet>
      <dgm:spPr/>
    </dgm:pt>
    <dgm:pt modelId="{66DBEC48-0DA8-46A9-A662-06603BFE4CB5}" type="pres">
      <dgm:prSet presAssocID="{2F89C688-F509-4CE6-991E-12940A711302}" presName="parentText" presStyleLbl="node1" presStyleIdx="1" presStyleCnt="3">
        <dgm:presLayoutVars>
          <dgm:chMax val="0"/>
          <dgm:bulletEnabled val="1"/>
        </dgm:presLayoutVars>
      </dgm:prSet>
      <dgm:spPr/>
    </dgm:pt>
    <dgm:pt modelId="{752FD051-ABBE-4362-B6D0-7715C1BE66E3}" type="pres">
      <dgm:prSet presAssocID="{2F89C688-F509-4CE6-991E-12940A711302}" presName="childText" presStyleLbl="revTx" presStyleIdx="1" presStyleCnt="3">
        <dgm:presLayoutVars>
          <dgm:bulletEnabled val="1"/>
        </dgm:presLayoutVars>
      </dgm:prSet>
      <dgm:spPr/>
    </dgm:pt>
    <dgm:pt modelId="{0839545E-E77E-45CC-B9B5-3211FDBD282D}" type="pres">
      <dgm:prSet presAssocID="{6AB9BDCB-A930-4D25-8F44-49360D22B890}" presName="parentText" presStyleLbl="node1" presStyleIdx="2" presStyleCnt="3">
        <dgm:presLayoutVars>
          <dgm:chMax val="0"/>
          <dgm:bulletEnabled val="1"/>
        </dgm:presLayoutVars>
      </dgm:prSet>
      <dgm:spPr/>
    </dgm:pt>
    <dgm:pt modelId="{4B1DB1F6-4D34-4F8B-BDBF-6AC64F4A745C}" type="pres">
      <dgm:prSet presAssocID="{6AB9BDCB-A930-4D25-8F44-49360D22B890}" presName="childText" presStyleLbl="revTx" presStyleIdx="2" presStyleCnt="3">
        <dgm:presLayoutVars>
          <dgm:bulletEnabled val="1"/>
        </dgm:presLayoutVars>
      </dgm:prSet>
      <dgm:spPr/>
    </dgm:pt>
  </dgm:ptLst>
  <dgm:cxnLst>
    <dgm:cxn modelId="{A5154E07-276A-4B9D-9641-A5E841A7F016}" type="presOf" srcId="{3DC44B83-770C-44CC-B675-928D7B3DF1A0}" destId="{98F83880-9BFF-4251-90AF-964B4F32D57D}" srcOrd="0" destOrd="0" presId="urn:microsoft.com/office/officeart/2005/8/layout/vList2"/>
    <dgm:cxn modelId="{5D2E2D14-DBD2-4F4B-B5F1-EAF0A66577EF}" srcId="{AD20C439-393D-40E0-B441-603BDC290449}" destId="{2F89C688-F509-4CE6-991E-12940A711302}" srcOrd="1" destOrd="0" parTransId="{905F418B-F9BB-4A3C-A354-45718A72C40A}" sibTransId="{3B615AB5-A0BE-4B2F-A139-B3F7C40B9AC3}"/>
    <dgm:cxn modelId="{0BC27B14-AE94-447C-8F9E-C5D103434BD1}" type="presOf" srcId="{907DFFDA-4B5D-465D-BEAF-39F81A61BF06}" destId="{64CEB32A-6E00-4CCF-9453-CB0754A76A82}" srcOrd="0" destOrd="1" presId="urn:microsoft.com/office/officeart/2005/8/layout/vList2"/>
    <dgm:cxn modelId="{7AC6B21E-95B6-4268-A860-CE75156EA659}" srcId="{AD20C439-393D-40E0-B441-603BDC290449}" destId="{6AB9BDCB-A930-4D25-8F44-49360D22B890}" srcOrd="2" destOrd="0" parTransId="{B5E0C1B4-2778-4149-9643-D6CF5957CF05}" sibTransId="{D6EBF554-B270-4F46-B40A-77F242D9FF21}"/>
    <dgm:cxn modelId="{6233341F-F1B8-4B1A-A17D-0A6D50B50532}" srcId="{3DC44B83-770C-44CC-B675-928D7B3DF1A0}" destId="{907DFFDA-4B5D-465D-BEAF-39F81A61BF06}" srcOrd="1" destOrd="0" parTransId="{6A75BB23-2369-4630-805C-E2DD2223971C}" sibTransId="{6022BB0B-4066-43DC-9349-9003BBFE011D}"/>
    <dgm:cxn modelId="{8E312A36-BC9C-4591-B16D-BA55FA0D4A50}" srcId="{6AB9BDCB-A930-4D25-8F44-49360D22B890}" destId="{C7481D12-EB3B-413F-9C8D-C8104B77203A}" srcOrd="0" destOrd="0" parTransId="{C7510B0C-5E4A-41B1-BAF5-7098B21C359C}" sibTransId="{3753E27D-4644-4E33-A9B8-E36AD573D47A}"/>
    <dgm:cxn modelId="{B4BEFF36-46F3-474B-8441-2B01A0A91F42}" srcId="{2F89C688-F509-4CE6-991E-12940A711302}" destId="{13F3845D-3335-47A2-9456-6001AE020763}" srcOrd="0" destOrd="0" parTransId="{6B769803-01F2-49D8-8170-4785D9E0451A}" sibTransId="{F1158FFF-7221-4611-8520-AE8A766EEB49}"/>
    <dgm:cxn modelId="{56D47A3E-2129-45DA-9739-499D52300E40}" type="presOf" srcId="{C7481D12-EB3B-413F-9C8D-C8104B77203A}" destId="{4B1DB1F6-4D34-4F8B-BDBF-6AC64F4A745C}" srcOrd="0" destOrd="0" presId="urn:microsoft.com/office/officeart/2005/8/layout/vList2"/>
    <dgm:cxn modelId="{487BD667-C6E9-408A-952E-610EBE92275F}" type="presOf" srcId="{7BB66909-0731-4E54-83E8-79B1370E74F8}" destId="{64CEB32A-6E00-4CCF-9453-CB0754A76A82}" srcOrd="0" destOrd="0" presId="urn:microsoft.com/office/officeart/2005/8/layout/vList2"/>
    <dgm:cxn modelId="{81F1E86C-4CBB-489D-8EAC-7AF0EFE17219}" type="presOf" srcId="{13F3845D-3335-47A2-9456-6001AE020763}" destId="{752FD051-ABBE-4362-B6D0-7715C1BE66E3}" srcOrd="0" destOrd="0" presId="urn:microsoft.com/office/officeart/2005/8/layout/vList2"/>
    <dgm:cxn modelId="{00C87B74-B608-4F9A-9CF3-176391382641}" type="presOf" srcId="{6AB9BDCB-A930-4D25-8F44-49360D22B890}" destId="{0839545E-E77E-45CC-B9B5-3211FDBD282D}" srcOrd="0" destOrd="0" presId="urn:microsoft.com/office/officeart/2005/8/layout/vList2"/>
    <dgm:cxn modelId="{FA24C055-B14C-42B2-AE1F-DD5E934938EF}" type="presOf" srcId="{2F89C688-F509-4CE6-991E-12940A711302}" destId="{66DBEC48-0DA8-46A9-A662-06603BFE4CB5}" srcOrd="0" destOrd="0" presId="urn:microsoft.com/office/officeart/2005/8/layout/vList2"/>
    <dgm:cxn modelId="{CB163D85-1073-4348-9FAE-4248C089F083}" srcId="{3DC44B83-770C-44CC-B675-928D7B3DF1A0}" destId="{7BB66909-0731-4E54-83E8-79B1370E74F8}" srcOrd="0" destOrd="0" parTransId="{C822F0C3-233E-443B-82B3-B0597853BE2B}" sibTransId="{F95660F5-4B98-4F81-AEE1-E33C3A38D790}"/>
    <dgm:cxn modelId="{E9B15992-FB9E-4523-B4DE-3C5943D5BA03}" srcId="{AD20C439-393D-40E0-B441-603BDC290449}" destId="{3DC44B83-770C-44CC-B675-928D7B3DF1A0}" srcOrd="0" destOrd="0" parTransId="{9B33F1BB-56DD-4477-9F3F-4FEFA5C9350D}" sibTransId="{2BF704CB-7876-45E7-89CC-68D7CDD3D45C}"/>
    <dgm:cxn modelId="{FE3CF3CB-0BA4-452C-9388-A73B3E0B5FEB}" type="presOf" srcId="{AD20C439-393D-40E0-B441-603BDC290449}" destId="{BC6181A6-8FC0-409B-A225-9D4EDC06CAF3}" srcOrd="0" destOrd="0" presId="urn:microsoft.com/office/officeart/2005/8/layout/vList2"/>
    <dgm:cxn modelId="{2B761798-6B0C-4042-9298-44DB94CE18CA}" type="presParOf" srcId="{BC6181A6-8FC0-409B-A225-9D4EDC06CAF3}" destId="{98F83880-9BFF-4251-90AF-964B4F32D57D}" srcOrd="0" destOrd="0" presId="urn:microsoft.com/office/officeart/2005/8/layout/vList2"/>
    <dgm:cxn modelId="{34EB9510-5691-4B5A-BC73-813BD5EE52E3}" type="presParOf" srcId="{BC6181A6-8FC0-409B-A225-9D4EDC06CAF3}" destId="{64CEB32A-6E00-4CCF-9453-CB0754A76A82}" srcOrd="1" destOrd="0" presId="urn:microsoft.com/office/officeart/2005/8/layout/vList2"/>
    <dgm:cxn modelId="{7ACDC4BE-B9F6-4496-8D5F-DF6083D017F8}" type="presParOf" srcId="{BC6181A6-8FC0-409B-A225-9D4EDC06CAF3}" destId="{66DBEC48-0DA8-46A9-A662-06603BFE4CB5}" srcOrd="2" destOrd="0" presId="urn:microsoft.com/office/officeart/2005/8/layout/vList2"/>
    <dgm:cxn modelId="{044A2050-772C-487B-9B2F-614C01307AE8}" type="presParOf" srcId="{BC6181A6-8FC0-409B-A225-9D4EDC06CAF3}" destId="{752FD051-ABBE-4362-B6D0-7715C1BE66E3}" srcOrd="3" destOrd="0" presId="urn:microsoft.com/office/officeart/2005/8/layout/vList2"/>
    <dgm:cxn modelId="{D87823F9-95B9-4D2B-B998-30F37337F3F3}" type="presParOf" srcId="{BC6181A6-8FC0-409B-A225-9D4EDC06CAF3}" destId="{0839545E-E77E-45CC-B9B5-3211FDBD282D}" srcOrd="4" destOrd="0" presId="urn:microsoft.com/office/officeart/2005/8/layout/vList2"/>
    <dgm:cxn modelId="{1FEEE0B6-5D0F-4361-8CE6-829D9B26A667}" type="presParOf" srcId="{BC6181A6-8FC0-409B-A225-9D4EDC06CAF3}" destId="{4B1DB1F6-4D34-4F8B-BDBF-6AC64F4A745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83880-9BFF-4251-90AF-964B4F32D57D}">
      <dsp:nvSpPr>
        <dsp:cNvPr id="0" name=""/>
        <dsp:cNvSpPr/>
      </dsp:nvSpPr>
      <dsp:spPr>
        <a:xfrm>
          <a:off x="0" y="38079"/>
          <a:ext cx="105156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Dinner Plan A, Whole Group: Each night a sub-group provides dinner.</a:t>
          </a:r>
        </a:p>
      </dsp:txBody>
      <dsp:txXfrm>
        <a:off x="32784" y="70863"/>
        <a:ext cx="10450032" cy="606012"/>
      </dsp:txXfrm>
    </dsp:sp>
    <dsp:sp modelId="{64CEB32A-6E00-4CCF-9453-CB0754A76A82}">
      <dsp:nvSpPr>
        <dsp:cNvPr id="0" name=""/>
        <dsp:cNvSpPr/>
      </dsp:nvSpPr>
      <dsp:spPr>
        <a:xfrm>
          <a:off x="0" y="709659"/>
          <a:ext cx="10515600" cy="133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One 2-burner stove/fuel for up to 8 or 10 people, maybe a one-burner back-up.  One pot/pan set for group.</a:t>
          </a:r>
        </a:p>
        <a:p>
          <a:pPr marL="285750" lvl="1" indent="-285750" algn="l" defTabSz="1244600">
            <a:lnSpc>
              <a:spcPct val="90000"/>
            </a:lnSpc>
            <a:spcBef>
              <a:spcPct val="0"/>
            </a:spcBef>
            <a:spcAft>
              <a:spcPct val="20000"/>
            </a:spcAft>
            <a:buChar char="•"/>
          </a:pPr>
          <a:r>
            <a:rPr lang="en-US" sz="2800" kern="1200" dirty="0"/>
            <a:t>Maybe next night’s crew washes dishes? </a:t>
          </a:r>
        </a:p>
      </dsp:txBody>
      <dsp:txXfrm>
        <a:off x="0" y="709659"/>
        <a:ext cx="10515600" cy="1333080"/>
      </dsp:txXfrm>
    </dsp:sp>
    <dsp:sp modelId="{66DBEC48-0DA8-46A9-A662-06603BFE4CB5}">
      <dsp:nvSpPr>
        <dsp:cNvPr id="0" name=""/>
        <dsp:cNvSpPr/>
      </dsp:nvSpPr>
      <dsp:spPr>
        <a:xfrm>
          <a:off x="0" y="2042739"/>
          <a:ext cx="10515600" cy="6715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Dinner Plan B, Independent, or pairs.  (Pic of Roger, etc.)</a:t>
          </a:r>
        </a:p>
      </dsp:txBody>
      <dsp:txXfrm>
        <a:off x="32784" y="2075523"/>
        <a:ext cx="10450032" cy="606012"/>
      </dsp:txXfrm>
    </dsp:sp>
    <dsp:sp modelId="{752FD051-ABBE-4362-B6D0-7715C1BE66E3}">
      <dsp:nvSpPr>
        <dsp:cNvPr id="0" name=""/>
        <dsp:cNvSpPr/>
      </dsp:nvSpPr>
      <dsp:spPr>
        <a:xfrm>
          <a:off x="0" y="2714319"/>
          <a:ext cx="10515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One-burner stove for each person or pair.  Maybe freeze-dry foods.</a:t>
          </a:r>
        </a:p>
      </dsp:txBody>
      <dsp:txXfrm>
        <a:off x="0" y="2714319"/>
        <a:ext cx="10515600" cy="463680"/>
      </dsp:txXfrm>
    </dsp:sp>
    <dsp:sp modelId="{0839545E-E77E-45CC-B9B5-3211FDBD282D}">
      <dsp:nvSpPr>
        <dsp:cNvPr id="0" name=""/>
        <dsp:cNvSpPr/>
      </dsp:nvSpPr>
      <dsp:spPr>
        <a:xfrm>
          <a:off x="0" y="3177999"/>
          <a:ext cx="10515600" cy="6715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Dinner Plan C, Tapas or Appetizers</a:t>
          </a:r>
        </a:p>
      </dsp:txBody>
      <dsp:txXfrm>
        <a:off x="32784" y="3210783"/>
        <a:ext cx="10450032" cy="606012"/>
      </dsp:txXfrm>
    </dsp:sp>
    <dsp:sp modelId="{4B1DB1F6-4D34-4F8B-BDBF-6AC64F4A745C}">
      <dsp:nvSpPr>
        <dsp:cNvPr id="0" name=""/>
        <dsp:cNvSpPr/>
      </dsp:nvSpPr>
      <dsp:spPr>
        <a:xfrm>
          <a:off x="0" y="3849579"/>
          <a:ext cx="105156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Little planning needed, no cooking in camp, very little dishwashing.</a:t>
          </a:r>
        </a:p>
      </dsp:txBody>
      <dsp:txXfrm>
        <a:off x="0" y="3849579"/>
        <a:ext cx="10515600"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F4476-7C67-4ABE-9666-B36CDB62A1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0E7FC5-5AAC-49D2-8474-72EB085DFA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2D2D6-7322-47CE-8EAE-811F2BE8C8E8}"/>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5" name="Footer Placeholder 4">
            <a:extLst>
              <a:ext uri="{FF2B5EF4-FFF2-40B4-BE49-F238E27FC236}">
                <a16:creationId xmlns:a16="http://schemas.microsoft.com/office/drawing/2014/main" id="{0C81F6A7-9797-445E-9E83-95006CC68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16E80-B0D7-415B-BAAF-B9EC23BADA37}"/>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371791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0056-0283-494D-BF49-68E838B2AC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F3CD63-FE26-4A3D-8657-E7E28A1C9B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8BF3E-0580-4BF6-971B-400B24B1F4C6}"/>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5" name="Footer Placeholder 4">
            <a:extLst>
              <a:ext uri="{FF2B5EF4-FFF2-40B4-BE49-F238E27FC236}">
                <a16:creationId xmlns:a16="http://schemas.microsoft.com/office/drawing/2014/main" id="{38B444DF-403D-4BDD-8AE9-C4DAA0EF1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EB94DD-0574-4863-AC74-81DCF0F1FAD6}"/>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236426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A9B5B5-B29F-4C8F-868D-055DCBB221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D6B889-CC8D-4F7B-906C-08E9769839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B10FD-85D3-41F4-A921-493559AB9A60}"/>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5" name="Footer Placeholder 4">
            <a:extLst>
              <a:ext uri="{FF2B5EF4-FFF2-40B4-BE49-F238E27FC236}">
                <a16:creationId xmlns:a16="http://schemas.microsoft.com/office/drawing/2014/main" id="{93B6410E-D7ED-479A-BC95-3150DC97C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B0A9D-086F-4E89-BA45-77050EEDD397}"/>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5401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A120F-3728-454C-8372-CC41B55042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160104-7259-4B72-8A40-3773800708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E5E79-9049-44FB-B9D6-B8D72B694C04}"/>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5" name="Footer Placeholder 4">
            <a:extLst>
              <a:ext uri="{FF2B5EF4-FFF2-40B4-BE49-F238E27FC236}">
                <a16:creationId xmlns:a16="http://schemas.microsoft.com/office/drawing/2014/main" id="{1A3DCF5D-661E-4F77-A057-FE2007420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D0AB5-9808-4915-80F6-A99856BEB4A8}"/>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208539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91F3-3A13-48F5-ACD4-6E8BDA7096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7590F9-2204-42A0-A079-5CF68CB55D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985137-365E-46A4-8D07-98FA1744B18B}"/>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5" name="Footer Placeholder 4">
            <a:extLst>
              <a:ext uri="{FF2B5EF4-FFF2-40B4-BE49-F238E27FC236}">
                <a16:creationId xmlns:a16="http://schemas.microsoft.com/office/drawing/2014/main" id="{2B855592-3886-4B14-BD6C-B3E025EF2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3AAF9-4558-4A76-A976-449D55EB6C88}"/>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106275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43BA8-AD72-41B1-A3C8-2607F9855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C8F49-C4EC-40DC-B5CC-23413A15F7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FFF851-029E-479A-92DA-D4AB5D7F3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E6F374-6209-4D91-9F8F-D84014FEDC3E}"/>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6" name="Footer Placeholder 5">
            <a:extLst>
              <a:ext uri="{FF2B5EF4-FFF2-40B4-BE49-F238E27FC236}">
                <a16:creationId xmlns:a16="http://schemas.microsoft.com/office/drawing/2014/main" id="{D8F7F722-DF09-41F9-A741-B66FC167D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2B88A-832A-4F4F-8604-813DE1B007DF}"/>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151754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E4B0-01BA-49D2-808C-7790C68B92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213F62-4A21-4108-8DF6-034BF85978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906DC5-308B-4156-8C72-9209A2F034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057DDA-A3C2-42BB-8CF2-1E7A8BF24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3AEBCF-5FD6-4B5C-99F6-37B7E94C89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80BEE5-D291-4BE8-B531-C02514537F3B}"/>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8" name="Footer Placeholder 7">
            <a:extLst>
              <a:ext uri="{FF2B5EF4-FFF2-40B4-BE49-F238E27FC236}">
                <a16:creationId xmlns:a16="http://schemas.microsoft.com/office/drawing/2014/main" id="{DB11C8B1-9D2B-4E58-B979-58B86281AD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EA4311-7E6F-4818-AB02-378E7678C3EE}"/>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425966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A421B-FA1C-4353-8252-96536E435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F79554-AEF9-4391-A0B4-1E58C9AA3897}"/>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4" name="Footer Placeholder 3">
            <a:extLst>
              <a:ext uri="{FF2B5EF4-FFF2-40B4-BE49-F238E27FC236}">
                <a16:creationId xmlns:a16="http://schemas.microsoft.com/office/drawing/2014/main" id="{EDEA97DA-8E5E-4142-A514-042DF8CC2B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A423AF-4BFB-43FA-AA21-86CE50FB8062}"/>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194381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DCBDE5-F2CA-4C8D-913F-261DBE57DB6E}"/>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3" name="Footer Placeholder 2">
            <a:extLst>
              <a:ext uri="{FF2B5EF4-FFF2-40B4-BE49-F238E27FC236}">
                <a16:creationId xmlns:a16="http://schemas.microsoft.com/office/drawing/2014/main" id="{494B2807-B816-45BB-8A6E-58C62CDFAC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24D2C8-D1BE-4F4F-A9B5-0A3446F614A2}"/>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214220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A00C-DFEC-4B6D-BDA3-E3B939EA3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C7895F-97F6-46A4-BD4A-49901ED87B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17676E-D79A-4440-9DCC-762D60F7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0D48A-A4C2-4E1F-8947-6D7F05F8D5FA}"/>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6" name="Footer Placeholder 5">
            <a:extLst>
              <a:ext uri="{FF2B5EF4-FFF2-40B4-BE49-F238E27FC236}">
                <a16:creationId xmlns:a16="http://schemas.microsoft.com/office/drawing/2014/main" id="{A2ECCEB7-D807-42CA-B11F-0AFFCB749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D712D-D11F-49BE-BB9A-2A62F74B6617}"/>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97727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0C0DB-AD71-4078-AFC3-7CA6ACAEF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8CB82C-3E17-4759-8D2F-5FF537FE2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E2B774-140F-4CEE-9ECD-BD06BADB1B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570A9-EDBE-44D6-9A40-99F9EC561502}"/>
              </a:ext>
            </a:extLst>
          </p:cNvPr>
          <p:cNvSpPr>
            <a:spLocks noGrp="1"/>
          </p:cNvSpPr>
          <p:nvPr>
            <p:ph type="dt" sz="half" idx="10"/>
          </p:nvPr>
        </p:nvSpPr>
        <p:spPr/>
        <p:txBody>
          <a:bodyPr/>
          <a:lstStyle/>
          <a:p>
            <a:fld id="{F31AC4FA-86BE-45F6-9F40-DCAFB637412C}" type="datetimeFigureOut">
              <a:rPr lang="en-US" smtClean="0"/>
              <a:t>12/2/2021</a:t>
            </a:fld>
            <a:endParaRPr lang="en-US"/>
          </a:p>
        </p:txBody>
      </p:sp>
      <p:sp>
        <p:nvSpPr>
          <p:cNvPr id="6" name="Footer Placeholder 5">
            <a:extLst>
              <a:ext uri="{FF2B5EF4-FFF2-40B4-BE49-F238E27FC236}">
                <a16:creationId xmlns:a16="http://schemas.microsoft.com/office/drawing/2014/main" id="{BC64ED73-D2F3-41B5-9F81-3A0E9EA86D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56EDD-AF62-4B73-BFEE-5A0F89EBCB0A}"/>
              </a:ext>
            </a:extLst>
          </p:cNvPr>
          <p:cNvSpPr>
            <a:spLocks noGrp="1"/>
          </p:cNvSpPr>
          <p:nvPr>
            <p:ph type="sldNum" sz="quarter" idx="12"/>
          </p:nvPr>
        </p:nvSpPr>
        <p:spPr/>
        <p:txBody>
          <a:bodyPr/>
          <a:lstStyle/>
          <a:p>
            <a:fld id="{3AAA73D0-2B8D-465B-9FD6-433055499E41}" type="slidenum">
              <a:rPr lang="en-US" smtClean="0"/>
              <a:t>‹#›</a:t>
            </a:fld>
            <a:endParaRPr lang="en-US"/>
          </a:p>
        </p:txBody>
      </p:sp>
    </p:spTree>
    <p:extLst>
      <p:ext uri="{BB962C8B-B14F-4D97-AF65-F5344CB8AC3E}">
        <p14:creationId xmlns:p14="http://schemas.microsoft.com/office/powerpoint/2010/main" val="994254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3E71F-A5CD-4995-A7E2-8B91096F30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40F85-BF7A-4DAD-9CD3-8398FDA9DC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1D1E2-89A1-434E-898C-FFFA6E484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1AC4FA-86BE-45F6-9F40-DCAFB637412C}" type="datetimeFigureOut">
              <a:rPr lang="en-US" smtClean="0"/>
              <a:t>12/2/2021</a:t>
            </a:fld>
            <a:endParaRPr lang="en-US"/>
          </a:p>
        </p:txBody>
      </p:sp>
      <p:sp>
        <p:nvSpPr>
          <p:cNvPr id="5" name="Footer Placeholder 4">
            <a:extLst>
              <a:ext uri="{FF2B5EF4-FFF2-40B4-BE49-F238E27FC236}">
                <a16:creationId xmlns:a16="http://schemas.microsoft.com/office/drawing/2014/main" id="{E3C22D7F-556B-47B3-A351-6528459AF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ED09D2-543E-407F-83E6-E27855909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A73D0-2B8D-465B-9FD6-433055499E41}" type="slidenum">
              <a:rPr lang="en-US" smtClean="0"/>
              <a:t>‹#›</a:t>
            </a:fld>
            <a:endParaRPr lang="en-US"/>
          </a:p>
        </p:txBody>
      </p:sp>
    </p:spTree>
    <p:extLst>
      <p:ext uri="{BB962C8B-B14F-4D97-AF65-F5344CB8AC3E}">
        <p14:creationId xmlns:p14="http://schemas.microsoft.com/office/powerpoint/2010/main" val="4003385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recreation.gov/permits/74466/additional-inform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EA10-8BD2-4A23-B8F5-52A01A3B3720}"/>
              </a:ext>
            </a:extLst>
          </p:cNvPr>
          <p:cNvSpPr>
            <a:spLocks noGrp="1"/>
          </p:cNvSpPr>
          <p:nvPr>
            <p:ph type="title"/>
          </p:nvPr>
        </p:nvSpPr>
        <p:spPr/>
        <p:txBody>
          <a:bodyPr/>
          <a:lstStyle/>
          <a:p>
            <a:r>
              <a:rPr lang="en-US" b="1" dirty="0"/>
              <a:t>River-Tripping, by Eric Hermann – main topics</a:t>
            </a:r>
          </a:p>
        </p:txBody>
      </p:sp>
      <p:sp>
        <p:nvSpPr>
          <p:cNvPr id="3" name="Content Placeholder 2">
            <a:extLst>
              <a:ext uri="{FF2B5EF4-FFF2-40B4-BE49-F238E27FC236}">
                <a16:creationId xmlns:a16="http://schemas.microsoft.com/office/drawing/2014/main" id="{87455F61-6996-44C9-B29B-3209F008FE38}"/>
              </a:ext>
            </a:extLst>
          </p:cNvPr>
          <p:cNvSpPr>
            <a:spLocks noGrp="1"/>
          </p:cNvSpPr>
          <p:nvPr>
            <p:ph idx="1"/>
          </p:nvPr>
        </p:nvSpPr>
        <p:spPr>
          <a:xfrm>
            <a:off x="838200" y="1359877"/>
            <a:ext cx="10515600" cy="4817086"/>
          </a:xfrm>
        </p:spPr>
        <p:txBody>
          <a:bodyPr>
            <a:normAutofit lnSpcReduction="10000"/>
          </a:bodyPr>
          <a:lstStyle/>
          <a:p>
            <a:pPr marL="0" indent="0">
              <a:buNone/>
            </a:pPr>
            <a:r>
              <a:rPr lang="en-US" sz="3200" dirty="0"/>
              <a:t>Pre-zoom reading: a plan sheet and packing list I sent to members.  Recall, re-visit Richard Ferguson’s Zoom on rigging.</a:t>
            </a:r>
          </a:p>
          <a:p>
            <a:pPr marL="457200" lvl="1" indent="0">
              <a:buNone/>
            </a:pPr>
            <a:r>
              <a:rPr lang="en-US" sz="3200" dirty="0"/>
              <a:t>1. Early planning – six months to a year: Is this the river for 	your group?</a:t>
            </a:r>
          </a:p>
          <a:p>
            <a:pPr marL="0" indent="0">
              <a:buNone/>
            </a:pPr>
            <a:r>
              <a:rPr lang="en-US" sz="3200" dirty="0"/>
              <a:t>      2. Maybe two months out:  Group gear, shuttle plan, good 	maps or river guides.</a:t>
            </a:r>
          </a:p>
          <a:p>
            <a:pPr marL="0" indent="0">
              <a:buNone/>
            </a:pPr>
            <a:r>
              <a:rPr lang="en-US" sz="3200" dirty="0"/>
              <a:t>      3. Role of trip leader/Coordinator vs role of members</a:t>
            </a:r>
          </a:p>
          <a:p>
            <a:pPr marL="0" indent="0">
              <a:buNone/>
            </a:pPr>
            <a:r>
              <a:rPr lang="en-US" sz="3200" dirty="0"/>
              <a:t>      4. Equipment</a:t>
            </a:r>
          </a:p>
          <a:p>
            <a:pPr marL="0" indent="0">
              <a:buNone/>
            </a:pPr>
            <a:r>
              <a:rPr lang="en-US" sz="3200" dirty="0"/>
              <a:t>      5. Food Plans</a:t>
            </a:r>
          </a:p>
          <a:p>
            <a:pPr marL="0" indent="0">
              <a:buNone/>
            </a:pPr>
            <a:r>
              <a:rPr lang="en-US" sz="3200" dirty="0"/>
              <a:t>      6. Fires, Porta-Potties, and the Camp.</a:t>
            </a:r>
          </a:p>
          <a:p>
            <a:endParaRPr lang="en-US" dirty="0"/>
          </a:p>
        </p:txBody>
      </p:sp>
    </p:spTree>
    <p:extLst>
      <p:ext uri="{BB962C8B-B14F-4D97-AF65-F5344CB8AC3E}">
        <p14:creationId xmlns:p14="http://schemas.microsoft.com/office/powerpoint/2010/main" val="2716230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244A-BA0E-468D-94A8-77A1F06C5897}"/>
              </a:ext>
            </a:extLst>
          </p:cNvPr>
          <p:cNvSpPr>
            <a:spLocks noGrp="1"/>
          </p:cNvSpPr>
          <p:nvPr>
            <p:ph type="title"/>
          </p:nvPr>
        </p:nvSpPr>
        <p:spPr/>
        <p:txBody>
          <a:bodyPr/>
          <a:lstStyle/>
          <a:p>
            <a:r>
              <a:rPr lang="en-US" dirty="0">
                <a:latin typeface="+mn-lt"/>
              </a:rPr>
              <a:t>Planning – Maybe two months out</a:t>
            </a:r>
          </a:p>
        </p:txBody>
      </p:sp>
      <p:sp>
        <p:nvSpPr>
          <p:cNvPr id="3" name="Content Placeholder 2">
            <a:extLst>
              <a:ext uri="{FF2B5EF4-FFF2-40B4-BE49-F238E27FC236}">
                <a16:creationId xmlns:a16="http://schemas.microsoft.com/office/drawing/2014/main" id="{A98D9DFE-243D-43D2-8F5E-53DCD82157EA}"/>
              </a:ext>
            </a:extLst>
          </p:cNvPr>
          <p:cNvSpPr>
            <a:spLocks noGrp="1"/>
          </p:cNvSpPr>
          <p:nvPr>
            <p:ph idx="1"/>
          </p:nvPr>
        </p:nvSpPr>
        <p:spPr>
          <a:xfrm>
            <a:off x="838200" y="1411288"/>
            <a:ext cx="10515600" cy="4951412"/>
          </a:xfrm>
        </p:spPr>
        <p:txBody>
          <a:bodyPr>
            <a:no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All must read Regulations </a:t>
            </a:r>
          </a:p>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Usual requirements: </a:t>
            </a:r>
          </a:p>
          <a:p>
            <a:pPr marL="800100" lvl="1" indent="-342900">
              <a:lnSpc>
                <a:spcPct val="107000"/>
              </a:lnSpc>
              <a:spcBef>
                <a:spcPts val="0"/>
              </a:spcBef>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Life jackets with whistles, fire pan and minimum dimensions (required even if no fire), Do you want a fire?) Use fire blanket?</a:t>
            </a:r>
          </a:p>
          <a:p>
            <a:pPr marL="800100" lvl="1" indent="-342900">
              <a:lnSpc>
                <a:spcPct val="107000"/>
              </a:lnSpc>
              <a:spcBef>
                <a:spcPts val="0"/>
              </a:spcBef>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porta-potty (groover), patch kit, Extra paddle/oar, throw-rope (length), first aid, stay together (in sight), dogs?   Maximum group size, assigned camps?  Strain food particles.  No soap in river, extra life vest, helmets, pin kit (pulleys and straps to extricate a pinned craft.)</a:t>
            </a:r>
          </a:p>
          <a:p>
            <a:pPr lvl="1"/>
            <a:endParaRPr lang="en-US" dirty="0"/>
          </a:p>
        </p:txBody>
      </p:sp>
    </p:spTree>
    <p:extLst>
      <p:ext uri="{BB962C8B-B14F-4D97-AF65-F5344CB8AC3E}">
        <p14:creationId xmlns:p14="http://schemas.microsoft.com/office/powerpoint/2010/main" val="383787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423D-DE73-45ED-923A-E1CB8E5A172A}"/>
              </a:ext>
            </a:extLst>
          </p:cNvPr>
          <p:cNvSpPr>
            <a:spLocks noGrp="1"/>
          </p:cNvSpPr>
          <p:nvPr>
            <p:ph type="title"/>
          </p:nvPr>
        </p:nvSpPr>
        <p:spPr/>
        <p:txBody>
          <a:bodyPr>
            <a:no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Equipment</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sp>
        <p:nvSpPr>
          <p:cNvPr id="3" name="Content Placeholder 2">
            <a:extLst>
              <a:ext uri="{FF2B5EF4-FFF2-40B4-BE49-F238E27FC236}">
                <a16:creationId xmlns:a16="http://schemas.microsoft.com/office/drawing/2014/main" id="{FA542FFE-2325-4629-80DF-319F29093F7B}"/>
              </a:ext>
            </a:extLst>
          </p:cNvPr>
          <p:cNvSpPr>
            <a:spLocks noGrp="1"/>
          </p:cNvSpPr>
          <p:nvPr>
            <p:ph idx="1"/>
          </p:nvPr>
        </p:nvSpPr>
        <p:spPr>
          <a:xfrm>
            <a:off x="838200" y="1176948"/>
            <a:ext cx="10515600" cy="5414352"/>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Boat rigged for tripping, with 20-30-foot floating front painter.  See Zoom presentation by Richard Ferguson about boat-rigging.  Paddles, accessible extra paddle, bailer, throw-rope. Flotation? See regs. Average clothing/g</a:t>
            </a:r>
            <a:r>
              <a:rPr lang="en-US" dirty="0">
                <a:latin typeface="Calibri" panose="020F0502020204030204" pitchFamily="34" charset="0"/>
                <a:ea typeface="Calibri" panose="020F0502020204030204" pitchFamily="34" charset="0"/>
                <a:cs typeface="Times New Roman" panose="02020603050405020304" pitchFamily="18" charset="0"/>
              </a:rPr>
              <a:t>ear bags give about 70% buoyancy of float bags. </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Waterproof (submersible) containers – see NRS and Jack’s Plastic websites, or barrels (Boundary Waters.com).  A little water can still leak into a dry bag.  Best plastic bags? Trash-compactor bags.</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 rivers, lash gear tightly to boat.</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Some folks like emergency-message systems, like Garmin </a:t>
            </a:r>
            <a:r>
              <a:rPr lang="en-US" dirty="0" err="1">
                <a:effectLst/>
                <a:latin typeface="Calibri" panose="020F0502020204030204" pitchFamily="34" charset="0"/>
                <a:ea typeface="Calibri" panose="020F0502020204030204" pitchFamily="34" charset="0"/>
                <a:cs typeface="Times New Roman" panose="02020603050405020304" pitchFamily="18" charset="0"/>
              </a:rPr>
              <a:t>Inreach</a:t>
            </a:r>
            <a:r>
              <a:rPr lang="en-US" dirty="0">
                <a:effectLst/>
                <a:latin typeface="Calibri" panose="020F0502020204030204" pitchFamily="34" charset="0"/>
                <a:ea typeface="Calibri" panose="020F0502020204030204" pitchFamily="34" charset="0"/>
                <a:cs typeface="Times New Roman" panose="02020603050405020304" pitchFamily="18" charset="0"/>
              </a:rPr>
              <a:t>, which lets folks at home know you’re fine and allows emergency messages.</a:t>
            </a:r>
          </a:p>
          <a:p>
            <a:endParaRPr lang="en-US" dirty="0"/>
          </a:p>
        </p:txBody>
      </p:sp>
    </p:spTree>
    <p:extLst>
      <p:ext uri="{BB962C8B-B14F-4D97-AF65-F5344CB8AC3E}">
        <p14:creationId xmlns:p14="http://schemas.microsoft.com/office/powerpoint/2010/main" val="1783193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5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0E7FE3-AD75-45BA-B067-40C15E222A83}"/>
              </a:ext>
            </a:extLst>
          </p:cNvPr>
          <p:cNvSpPr>
            <a:spLocks noGrp="1"/>
          </p:cNvSpPr>
          <p:nvPr>
            <p:ph type="title"/>
          </p:nvPr>
        </p:nvSpPr>
        <p:spPr>
          <a:xfrm>
            <a:off x="524256" y="491260"/>
            <a:ext cx="6594189" cy="1625210"/>
          </a:xfrm>
        </p:spPr>
        <p:txBody>
          <a:bodyPr>
            <a:normAutofit/>
          </a:bodyPr>
          <a:lstStyle/>
          <a:p>
            <a:r>
              <a:rPr lang="en-US">
                <a:solidFill>
                  <a:srgbClr val="FFFFFF"/>
                </a:solidFill>
              </a:rPr>
              <a:t>Dry Bags – Must learn to pack correctly</a:t>
            </a:r>
          </a:p>
        </p:txBody>
      </p:sp>
      <p:pic>
        <p:nvPicPr>
          <p:cNvPr id="2049" name="Picture 2" descr="Image for NRS Tuff Sacks">
            <a:extLst>
              <a:ext uri="{FF2B5EF4-FFF2-40B4-BE49-F238E27FC236}">
                <a16:creationId xmlns:a16="http://schemas.microsoft.com/office/drawing/2014/main" id="{AC1B5621-FEF1-4D6F-891C-1535B1F93E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43" r="9082" b="2"/>
          <a:stretch/>
        </p:blipFill>
        <p:spPr bwMode="auto">
          <a:xfrm>
            <a:off x="3208816" y="3195189"/>
            <a:ext cx="2066570" cy="24492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descr="Image for NRS 65L Bill's Bag Dry Bag">
            <a:extLst>
              <a:ext uri="{FF2B5EF4-FFF2-40B4-BE49-F238E27FC236}">
                <a16:creationId xmlns:a16="http://schemas.microsoft.com/office/drawing/2014/main" id="{0CA8C53D-7F04-4C49-9D45-A995AEFCAA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5" r="14151" b="4"/>
          <a:stretch/>
        </p:blipFill>
        <p:spPr bwMode="auto">
          <a:xfrm>
            <a:off x="-998671" y="2384567"/>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AA8B26-97CC-4437-9464-D9DB45C9A51D}"/>
              </a:ext>
            </a:extLst>
          </p:cNvPr>
          <p:cNvSpPr>
            <a:spLocks noGrp="1"/>
          </p:cNvSpPr>
          <p:nvPr>
            <p:ph idx="1"/>
          </p:nvPr>
        </p:nvSpPr>
        <p:spPr>
          <a:xfrm>
            <a:off x="7957973" y="763523"/>
            <a:ext cx="3511296" cy="5330952"/>
          </a:xfrm>
        </p:spPr>
        <p:txBody>
          <a:bodyPr anchor="ctr">
            <a:noAutofit/>
          </a:bodyPr>
          <a:lstStyle/>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Dry-bags- maybe a large (65-110 liter) bag and a small (10-	15L) per person. Small bag holds contingency gear, like rain jacket/pants, fleece, wool hat, small first aid kit (one per boat), fire lighter, </a:t>
            </a:r>
            <a:r>
              <a:rPr kumimoji="0" lang="en-US" altLang="en-US"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tp</a:t>
            </a:r>
            <a:r>
              <a:rPr kumimoji="0" lang="en-US" altLang="en-US"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snack bar, etc.  </a:t>
            </a:r>
            <a:endParaRPr kumimoji="0" lang="en-US" altLang="en-US" b="0" i="0" u="none" strike="noStrike" cap="none" normalizeH="0" baseline="0" dirty="0">
              <a:ln>
                <a:noFill/>
              </a:ln>
              <a:solidFill>
                <a:srgbClr val="FFFFFF"/>
              </a:solidFill>
              <a:effectLst/>
              <a:latin typeface="Arial" panose="020B0604020202020204" pitchFamily="34" charset="0"/>
            </a:endParaRPr>
          </a:p>
        </p:txBody>
      </p:sp>
      <p:sp>
        <p:nvSpPr>
          <p:cNvPr id="5" name="TextBox 4">
            <a:extLst>
              <a:ext uri="{FF2B5EF4-FFF2-40B4-BE49-F238E27FC236}">
                <a16:creationId xmlns:a16="http://schemas.microsoft.com/office/drawing/2014/main" id="{CC87769F-3F7B-4D33-8CA8-D10B886A113F}"/>
              </a:ext>
            </a:extLst>
          </p:cNvPr>
          <p:cNvSpPr txBox="1"/>
          <p:nvPr/>
        </p:nvSpPr>
        <p:spPr>
          <a:xfrm>
            <a:off x="2444132" y="5644395"/>
            <a:ext cx="4941721" cy="1200329"/>
          </a:xfrm>
          <a:prstGeom prst="rect">
            <a:avLst/>
          </a:prstGeom>
          <a:noFill/>
        </p:spPr>
        <p:txBody>
          <a:bodyPr wrap="square" rtlCol="0">
            <a:spAutoFit/>
          </a:bodyPr>
          <a:lstStyle/>
          <a:p>
            <a:r>
              <a:rPr lang="en-US" sz="2400" dirty="0"/>
              <a:t>Pack soft stuff near top, squeeze air out, put soft stuff on top, fold tight to it, then clip shut.</a:t>
            </a:r>
          </a:p>
        </p:txBody>
      </p:sp>
    </p:spTree>
    <p:extLst>
      <p:ext uri="{BB962C8B-B14F-4D97-AF65-F5344CB8AC3E}">
        <p14:creationId xmlns:p14="http://schemas.microsoft.com/office/powerpoint/2010/main" val="217843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5A8B7FD-8941-4484-9B3E-20C1A8357ED1}"/>
              </a:ext>
            </a:extLst>
          </p:cNvPr>
          <p:cNvSpPr>
            <a:spLocks noGrp="1"/>
          </p:cNvSpPr>
          <p:nvPr>
            <p:ph type="title"/>
          </p:nvPr>
        </p:nvSpPr>
        <p:spPr>
          <a:xfrm>
            <a:off x="1295400" y="669925"/>
            <a:ext cx="4800600" cy="1325563"/>
          </a:xfrm>
        </p:spPr>
        <p:txBody>
          <a:bodyPr anchor="b">
            <a:normAutofit/>
          </a:bodyPr>
          <a:lstStyle/>
          <a:p>
            <a:r>
              <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Barrels</a:t>
            </a:r>
            <a:endParaRPr lang="en-US" dirty="0">
              <a:solidFill>
                <a:schemeClr val="bg1"/>
              </a:solidFill>
            </a:endParaRPr>
          </a:p>
        </p:txBody>
      </p:sp>
      <p:cxnSp>
        <p:nvCxnSpPr>
          <p:cNvPr id="22" name="Straight Connector 2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A2C8DF-7B75-413B-83EE-53BDE914F153}"/>
              </a:ext>
            </a:extLst>
          </p:cNvPr>
          <p:cNvSpPr>
            <a:spLocks noGrp="1"/>
          </p:cNvSpPr>
          <p:nvPr>
            <p:ph idx="1"/>
          </p:nvPr>
        </p:nvSpPr>
        <p:spPr>
          <a:xfrm>
            <a:off x="1295400" y="2288833"/>
            <a:ext cx="4800600" cy="3711571"/>
          </a:xfrm>
        </p:spPr>
        <p:txBody>
          <a:bodyPr>
            <a:normAutofit fontScale="92500" lnSpcReduction="20000"/>
          </a:bodyPr>
          <a:lstStyle/>
          <a:p>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Barrels: Many folks like these: hard-shell, waterproof, critter-resistant</a:t>
            </a:r>
          </a:p>
          <a:p>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Should have circular barrel-bags inside to avoid blind rummaging. Nylon shopping bags could work for barrel-bags.  </a:t>
            </a:r>
          </a:p>
          <a:p>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Check Boundary Waters.com  $75 or $100.</a:t>
            </a:r>
          </a:p>
          <a:p>
            <a:endParaRPr lang="en-US" sz="3200" dirty="0">
              <a:solidFill>
                <a:schemeClr val="bg1"/>
              </a:solidFill>
            </a:endParaRPr>
          </a:p>
          <a:p>
            <a:endParaRPr lang="en-US" sz="3200" dirty="0">
              <a:solidFill>
                <a:schemeClr val="bg1"/>
              </a:solidFill>
            </a:endParaRPr>
          </a:p>
        </p:txBody>
      </p:sp>
      <p:sp>
        <p:nvSpPr>
          <p:cNvPr id="24" name="Rectangle 2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2B4616B-B755-4776-B395-6D5A52B455B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auto">
          <a:xfrm rot="5400000">
            <a:off x="5631503" y="982960"/>
            <a:ext cx="6400800" cy="4800600"/>
          </a:xfrm>
          <a:prstGeom prst="rect">
            <a:avLst/>
          </a:prstGeom>
          <a:noFill/>
        </p:spPr>
      </p:pic>
      <p:sp>
        <p:nvSpPr>
          <p:cNvPr id="26" name="Rectangle 2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EE481F-C4EC-4FAB-87A3-2B7227BF1AE1}"/>
              </a:ext>
            </a:extLst>
          </p:cNvPr>
          <p:cNvSpPr txBox="1"/>
          <p:nvPr/>
        </p:nvSpPr>
        <p:spPr>
          <a:xfrm>
            <a:off x="7057292" y="5369169"/>
            <a:ext cx="3540370" cy="461665"/>
          </a:xfrm>
          <a:prstGeom prst="rect">
            <a:avLst/>
          </a:prstGeom>
          <a:noFill/>
        </p:spPr>
        <p:txBody>
          <a:bodyPr wrap="square" rtlCol="0">
            <a:spAutoFit/>
          </a:bodyPr>
          <a:lstStyle/>
          <a:p>
            <a:r>
              <a:rPr lang="en-US" sz="2400" dirty="0"/>
              <a:t>Deb Hinde’s Barrel Set-up</a:t>
            </a:r>
          </a:p>
        </p:txBody>
      </p:sp>
    </p:spTree>
    <p:extLst>
      <p:ext uri="{BB962C8B-B14F-4D97-AF65-F5344CB8AC3E}">
        <p14:creationId xmlns:p14="http://schemas.microsoft.com/office/powerpoint/2010/main" val="292010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5547B-160C-4C1F-80E3-8C723BE9A32C}"/>
              </a:ext>
            </a:extLst>
          </p:cNvPr>
          <p:cNvSpPr>
            <a:spLocks noGrp="1"/>
          </p:cNvSpPr>
          <p:nvPr>
            <p:ph type="title"/>
          </p:nvPr>
        </p:nvSpPr>
        <p:spPr>
          <a:xfrm>
            <a:off x="838200" y="740263"/>
            <a:ext cx="10515600" cy="1325563"/>
          </a:xfrm>
        </p:spPr>
        <p:txBody>
          <a:bodyPr>
            <a:normAutofit/>
          </a:bodyPr>
          <a:lstStyle/>
          <a:p>
            <a:r>
              <a:rPr lang="en-US" sz="3600">
                <a:effectLst/>
                <a:latin typeface="Calibri" panose="020F0502020204030204" pitchFamily="34" charset="0"/>
                <a:ea typeface="Calibri" panose="020F0502020204030204" pitchFamily="34" charset="0"/>
                <a:cs typeface="Times New Roman" panose="02020603050405020304" pitchFamily="18" charset="0"/>
              </a:rPr>
              <a:t>Fire Pans – check regulations for minimum dimensions.</a:t>
            </a:r>
            <a:endParaRPr lang="en-US" sz="3600" dirty="0"/>
          </a:p>
        </p:txBody>
      </p:sp>
      <p:pic>
        <p:nvPicPr>
          <p:cNvPr id="6" name="Content Placeholder 5">
            <a:extLst>
              <a:ext uri="{FF2B5EF4-FFF2-40B4-BE49-F238E27FC236}">
                <a16:creationId xmlns:a16="http://schemas.microsoft.com/office/drawing/2014/main" id="{97515068-10A3-42FD-BCB9-4EE0EBEFA9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937288" y="2700547"/>
            <a:ext cx="4064000" cy="3048000"/>
          </a:xfrm>
        </p:spPr>
      </p:pic>
      <p:pic>
        <p:nvPicPr>
          <p:cNvPr id="4" name="Picture 3">
            <a:extLst>
              <a:ext uri="{FF2B5EF4-FFF2-40B4-BE49-F238E27FC236}">
                <a16:creationId xmlns:a16="http://schemas.microsoft.com/office/drawing/2014/main" id="{B556A478-2C6C-45AE-B6AA-5651505FD3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827238"/>
            <a:ext cx="3635716" cy="3635716"/>
          </a:xfrm>
          <a:prstGeom prst="rect">
            <a:avLst/>
          </a:prstGeom>
          <a:noFill/>
          <a:ln>
            <a:noFill/>
          </a:ln>
        </p:spPr>
      </p:pic>
      <p:sp>
        <p:nvSpPr>
          <p:cNvPr id="8" name="TextBox 7">
            <a:extLst>
              <a:ext uri="{FF2B5EF4-FFF2-40B4-BE49-F238E27FC236}">
                <a16:creationId xmlns:a16="http://schemas.microsoft.com/office/drawing/2014/main" id="{A4CAF2ED-DBF6-48C7-B0D5-27F00A2E346D}"/>
              </a:ext>
            </a:extLst>
          </p:cNvPr>
          <p:cNvSpPr txBox="1"/>
          <p:nvPr/>
        </p:nvSpPr>
        <p:spPr>
          <a:xfrm>
            <a:off x="259470" y="5182939"/>
            <a:ext cx="2555631" cy="1200329"/>
          </a:xfrm>
          <a:prstGeom prst="rect">
            <a:avLst/>
          </a:prstGeom>
          <a:noFill/>
        </p:spPr>
        <p:txBody>
          <a:bodyPr wrap="square" rtlCol="0">
            <a:spAutoFit/>
          </a:bodyPr>
          <a:lstStyle/>
          <a:p>
            <a:r>
              <a:rPr lang="en-US" sz="2400" dirty="0"/>
              <a:t>Commercial pan with fire blanket.  28 </a:t>
            </a:r>
            <a:r>
              <a:rPr lang="en-US" sz="2400" dirty="0" err="1"/>
              <a:t>lbs</a:t>
            </a:r>
            <a:r>
              <a:rPr lang="en-US" sz="2400" dirty="0"/>
              <a:t>,  $275</a:t>
            </a:r>
          </a:p>
        </p:txBody>
      </p:sp>
      <p:sp>
        <p:nvSpPr>
          <p:cNvPr id="9" name="TextBox 8">
            <a:extLst>
              <a:ext uri="{FF2B5EF4-FFF2-40B4-BE49-F238E27FC236}">
                <a16:creationId xmlns:a16="http://schemas.microsoft.com/office/drawing/2014/main" id="{37D5309D-D541-4982-9E1C-88F39C9F730F}"/>
              </a:ext>
            </a:extLst>
          </p:cNvPr>
          <p:cNvSpPr txBox="1"/>
          <p:nvPr/>
        </p:nvSpPr>
        <p:spPr>
          <a:xfrm>
            <a:off x="6493288" y="1827238"/>
            <a:ext cx="4362281" cy="6955750"/>
          </a:xfrm>
          <a:prstGeom prst="rect">
            <a:avLst/>
          </a:prstGeom>
          <a:noFill/>
        </p:spPr>
        <p:txBody>
          <a:bodyPr wrap="square" rtlCol="0">
            <a:spAutoFit/>
          </a:bodyPr>
          <a:lstStyle/>
          <a:p>
            <a:r>
              <a:rPr lang="en-US" sz="2000" dirty="0"/>
              <a:t>My Collection of home-</a:t>
            </a:r>
            <a:r>
              <a:rPr lang="en-US" sz="2000" dirty="0" err="1"/>
              <a:t>mades</a:t>
            </a:r>
            <a:endParaRPr lang="en-US" sz="2000" dirty="0"/>
          </a:p>
          <a:p>
            <a:endParaRPr lang="en-US" sz="2000" dirty="0"/>
          </a:p>
          <a:p>
            <a:r>
              <a:rPr lang="en-US" sz="2000" dirty="0"/>
              <a:t>Top:  My salvaged stainless box, jury-rigged with legs and grill. 4 </a:t>
            </a:r>
            <a:r>
              <a:rPr lang="en-US" sz="2000" dirty="0" err="1"/>
              <a:t>lbs</a:t>
            </a:r>
            <a:endParaRPr lang="en-US" sz="2000" dirty="0"/>
          </a:p>
          <a:p>
            <a:endParaRPr lang="en-US" sz="2000" dirty="0"/>
          </a:p>
          <a:p>
            <a:r>
              <a:rPr lang="en-US" sz="2000" dirty="0"/>
              <a:t>A used portable charcoal grill. Sits on rocks on fire blanket    2 </a:t>
            </a:r>
            <a:r>
              <a:rPr lang="en-US" sz="2000" dirty="0" err="1"/>
              <a:t>lbs</a:t>
            </a:r>
            <a:endParaRPr lang="en-US" sz="2000" dirty="0"/>
          </a:p>
          <a:p>
            <a:endParaRPr lang="en-US" sz="2000" dirty="0"/>
          </a:p>
          <a:p>
            <a:r>
              <a:rPr lang="en-US" sz="2000" dirty="0"/>
              <a:t>Front: Aluminum turkey-roaster (As emergency on no-fire trips. Be sure rangers will approve.)  8 oz.</a:t>
            </a:r>
          </a:p>
          <a:p>
            <a:endParaRPr lang="en-US" sz="2000" dirty="0"/>
          </a:p>
          <a:p>
            <a:r>
              <a:rPr lang="en-US" sz="2000" dirty="0"/>
              <a:t>Ammo box to carry ashes. Paint cans could work.</a:t>
            </a:r>
          </a:p>
          <a:p>
            <a:endParaRPr lang="en-US" sz="2000" dirty="0"/>
          </a:p>
          <a:p>
            <a:r>
              <a:rPr lang="en-US" sz="2000" dirty="0"/>
              <a:t>13” steel pan – again, for no-fire trips.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C118C872-D121-4888-93BA-435EE1936CC1}"/>
              </a:ext>
            </a:extLst>
          </p:cNvPr>
          <p:cNvSpPr txBox="1"/>
          <p:nvPr/>
        </p:nvSpPr>
        <p:spPr>
          <a:xfrm>
            <a:off x="4720" y="6383268"/>
            <a:ext cx="6743052" cy="461665"/>
          </a:xfrm>
          <a:prstGeom prst="rect">
            <a:avLst/>
          </a:prstGeom>
          <a:noFill/>
        </p:spPr>
        <p:txBody>
          <a:bodyPr wrap="square" rtlCol="0">
            <a:spAutoFit/>
          </a:bodyPr>
          <a:lstStyle/>
          <a:p>
            <a:r>
              <a:rPr lang="en-US" sz="2400" u="sng" dirty="0"/>
              <a:t>Often legal for kayak trips – no pan, just blanket</a:t>
            </a:r>
          </a:p>
        </p:txBody>
      </p:sp>
    </p:spTree>
    <p:extLst>
      <p:ext uri="{BB962C8B-B14F-4D97-AF65-F5344CB8AC3E}">
        <p14:creationId xmlns:p14="http://schemas.microsoft.com/office/powerpoint/2010/main" val="1311023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0421-69D7-492D-87FF-8AC5757648CF}"/>
              </a:ext>
            </a:extLst>
          </p:cNvPr>
          <p:cNvSpPr>
            <a:spLocks noGrp="1"/>
          </p:cNvSpPr>
          <p:nvPr>
            <p:ph type="title"/>
          </p:nvPr>
        </p:nvSpPr>
        <p:spPr>
          <a:xfrm>
            <a:off x="838200" y="365125"/>
            <a:ext cx="10515600" cy="877521"/>
          </a:xfrm>
        </p:spPr>
        <p:txBody>
          <a:bodyPr>
            <a:normAutofit fontScale="90000"/>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Sleeping quarters</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357810F-822F-42FB-9AC7-514D311D34C8}"/>
              </a:ext>
            </a:extLst>
          </p:cNvPr>
          <p:cNvSpPr>
            <a:spLocks noGrp="1"/>
          </p:cNvSpPr>
          <p:nvPr>
            <p:ph idx="1"/>
          </p:nvPr>
        </p:nvSpPr>
        <p:spPr>
          <a:xfrm>
            <a:off x="838200" y="1242646"/>
            <a:ext cx="10515600" cy="4934317"/>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Tent – know pitching:  rehearse!  Test waterproofing. Raining? Learn to pitch fly first, then tent beneath.</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Sleeping bag – Down is nice but has to be protected. Some companies offer a water-resistant down.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Primaloft</a:t>
            </a:r>
            <a:r>
              <a:rPr lang="en-US" sz="3200" dirty="0">
                <a:effectLst/>
                <a:latin typeface="Calibri" panose="020F0502020204030204" pitchFamily="34" charset="0"/>
                <a:ea typeface="Calibri" panose="020F0502020204030204" pitchFamily="34" charset="0"/>
                <a:cs typeface="Times New Roman" panose="02020603050405020304" pitchFamily="18" charset="0"/>
              </a:rPr>
              <a:t> is good, even has some “wet warmth.” Consider a compression sack.</a:t>
            </a: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Pad – Whatever you like.  Should be quiet when sleeper squirms.  Bring a patch kit.</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Tarp with poles –for rain or sun. Rehearse pitching quickly!</a:t>
            </a:r>
          </a:p>
          <a:p>
            <a:endParaRPr lang="en-US" sz="3200" dirty="0"/>
          </a:p>
        </p:txBody>
      </p:sp>
    </p:spTree>
    <p:extLst>
      <p:ext uri="{BB962C8B-B14F-4D97-AF65-F5344CB8AC3E}">
        <p14:creationId xmlns:p14="http://schemas.microsoft.com/office/powerpoint/2010/main" val="1883833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outside&#10;&#10;Description automatically generated with low confidence">
            <a:extLst>
              <a:ext uri="{FF2B5EF4-FFF2-40B4-BE49-F238E27FC236}">
                <a16:creationId xmlns:a16="http://schemas.microsoft.com/office/drawing/2014/main" id="{6731CE84-12B9-4E1D-86F5-8505C3F896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6721" r="-2" b="12096"/>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6" name="Picture 5">
            <a:extLst>
              <a:ext uri="{FF2B5EF4-FFF2-40B4-BE49-F238E27FC236}">
                <a16:creationId xmlns:a16="http://schemas.microsoft.com/office/drawing/2014/main" id="{77CB4D38-A30E-4F80-B630-FA12C36FCD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461" r="-2" b="1315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A2CF803-E172-41F1-97D3-0005E5B7316D}"/>
              </a:ext>
            </a:extLst>
          </p:cNvPr>
          <p:cNvSpPr>
            <a:spLocks noGrp="1"/>
          </p:cNvSpPr>
          <p:nvPr>
            <p:ph type="title"/>
          </p:nvPr>
        </p:nvSpPr>
        <p:spPr>
          <a:xfrm>
            <a:off x="448056" y="859536"/>
            <a:ext cx="4832802" cy="1243584"/>
          </a:xfrm>
        </p:spPr>
        <p:txBody>
          <a:bodyPr>
            <a:normAutofit/>
          </a:bodyPr>
          <a:lstStyle/>
          <a:p>
            <a:r>
              <a:rPr lang="en-US" sz="4000" b="1" dirty="0"/>
              <a:t>Kitchen: Not for backpackers!</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E78ECDB-C99D-4977-86EA-B7C4D00ABF21}"/>
              </a:ext>
            </a:extLst>
          </p:cNvPr>
          <p:cNvSpPr>
            <a:spLocks noGrp="1"/>
          </p:cNvSpPr>
          <p:nvPr>
            <p:ph idx="1"/>
          </p:nvPr>
        </p:nvSpPr>
        <p:spPr>
          <a:xfrm>
            <a:off x="-8667" y="2555075"/>
            <a:ext cx="4832803" cy="4302925"/>
          </a:xfrm>
        </p:spPr>
        <p:txBody>
          <a:bodyPr>
            <a:normAutofit/>
          </a:bodyPr>
          <a:lstStyle/>
          <a:p>
            <a:r>
              <a:rPr lang="en-US" sz="3600" dirty="0"/>
              <a:t>Notice the  comfort of tables n chairs, circled for  fun, conversation!</a:t>
            </a:r>
          </a:p>
          <a:p>
            <a:r>
              <a:rPr lang="en-US" sz="3600" dirty="0"/>
              <a:t>Notice: it’s open and flat.  Easy carry from river.</a:t>
            </a:r>
          </a:p>
        </p:txBody>
      </p:sp>
    </p:spTree>
    <p:extLst>
      <p:ext uri="{BB962C8B-B14F-4D97-AF65-F5344CB8AC3E}">
        <p14:creationId xmlns:p14="http://schemas.microsoft.com/office/powerpoint/2010/main" val="237153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6B6E-46D6-4B70-9794-27CE3DA6E531}"/>
              </a:ext>
            </a:extLst>
          </p:cNvPr>
          <p:cNvSpPr>
            <a:spLocks noGrp="1"/>
          </p:cNvSpPr>
          <p:nvPr>
            <p:ph type="title"/>
          </p:nvPr>
        </p:nvSpPr>
        <p:spPr/>
        <p:txBody>
          <a:bodyPr/>
          <a:lstStyle/>
          <a:p>
            <a:r>
              <a:rPr lang="en-US" dirty="0">
                <a:latin typeface="+mn-lt"/>
              </a:rPr>
              <a:t>Kitchen Gear</a:t>
            </a:r>
          </a:p>
        </p:txBody>
      </p:sp>
      <p:sp>
        <p:nvSpPr>
          <p:cNvPr id="3" name="Content Placeholder 2">
            <a:extLst>
              <a:ext uri="{FF2B5EF4-FFF2-40B4-BE49-F238E27FC236}">
                <a16:creationId xmlns:a16="http://schemas.microsoft.com/office/drawing/2014/main" id="{47CD35EB-EE3B-40F7-A001-CBD8F2256A4C}"/>
              </a:ext>
            </a:extLst>
          </p:cNvPr>
          <p:cNvSpPr>
            <a:spLocks noGrp="1"/>
          </p:cNvSpPr>
          <p:nvPr>
            <p:ph idx="1"/>
          </p:nvPr>
        </p:nvSpPr>
        <p:spPr>
          <a:xfrm>
            <a:off x="838200" y="1336431"/>
            <a:ext cx="10515600" cy="4840532"/>
          </a:xfrm>
        </p:spPr>
        <p:txBody>
          <a:bodyPr>
            <a:noAutofit/>
          </a:bodyPr>
          <a:lstStyle/>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Stoves: Two-burner propane/little green tanks or larger?   	Backpack stove?  1-burner Coleman? Test at home first. </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Tables?  Roll-ups good, especially with metal top for stoves.</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Pots n Pans – should nestle, easy-to- clean. Pot-grabber, 	Food strainer.</a:t>
            </a:r>
          </a:p>
          <a:p>
            <a:pPr marL="0" marR="0">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Dishwash pans and soap/scrubber.  </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Chair!  They make some to fold into very small packages.</a:t>
            </a:r>
            <a:endParaRPr lang="en-US" sz="3200" dirty="0"/>
          </a:p>
        </p:txBody>
      </p:sp>
    </p:spTree>
    <p:extLst>
      <p:ext uri="{BB962C8B-B14F-4D97-AF65-F5344CB8AC3E}">
        <p14:creationId xmlns:p14="http://schemas.microsoft.com/office/powerpoint/2010/main" val="4055900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03293-539B-4ED9-A3B6-FCA72FC7DB63}"/>
              </a:ext>
            </a:extLst>
          </p:cNvPr>
          <p:cNvSpPr>
            <a:spLocks noGrp="1"/>
          </p:cNvSpPr>
          <p:nvPr>
            <p:ph type="title"/>
          </p:nvPr>
        </p:nvSpPr>
        <p:spPr/>
        <p:txBody>
          <a:bodyPr>
            <a:normAutofit/>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T</a:t>
            </a:r>
            <a:r>
              <a:rPr lang="en-US" sz="3600" dirty="0">
                <a:effectLst/>
                <a:latin typeface="Calibri" panose="020F0502020204030204" pitchFamily="34" charset="0"/>
                <a:ea typeface="Calibri" panose="020F0502020204030204" pitchFamily="34" charset="0"/>
                <a:cs typeface="Times New Roman" panose="02020603050405020304" pitchFamily="18" charset="0"/>
              </a:rPr>
              <a:t>he Groover!  (see regs for human waste procedures)</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FA30C732-1EA2-4D5B-A9FB-251DC9986CEF}"/>
              </a:ext>
            </a:extLst>
          </p:cNvPr>
          <p:cNvSpPr>
            <a:spLocks noGrp="1"/>
          </p:cNvSpPr>
          <p:nvPr>
            <p:ph idx="1"/>
          </p:nvPr>
        </p:nvSpPr>
        <p:spPr>
          <a:xfrm>
            <a:off x="838200" y="1383323"/>
            <a:ext cx="10515600" cy="4793640"/>
          </a:xfrm>
        </p:spPr>
        <p:txBody>
          <a:bodyPr>
            <a:normAutofit fontScale="92500"/>
          </a:bodyPr>
          <a:lstStyle/>
          <a:p>
            <a:pPr marL="342900" marR="0" lvl="0" indent="-342900" algn="just">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Leak-proof container!  Have reminder to repack groover! (Some groovers get left behind!)</a:t>
            </a:r>
          </a:p>
          <a:p>
            <a:pPr marL="342900" marR="0" lvl="0" indent="-342900" algn="just">
              <a:lnSpc>
                <a:spcPct val="107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For solid waste only (pet waste too), urine goes in river.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With </a:t>
            </a:r>
            <a:r>
              <a:rPr lang="en-US" sz="3600" dirty="0">
                <a:latin typeface="Calibri" panose="020F0502020204030204" pitchFamily="34" charset="0"/>
                <a:ea typeface="Calibri" panose="020F0502020204030204" pitchFamily="34" charset="0"/>
                <a:cs typeface="Times New Roman" panose="02020603050405020304" pitchFamily="18" charset="0"/>
              </a:rPr>
              <a:t>l</a:t>
            </a:r>
            <a:r>
              <a:rPr lang="en-US" sz="3600" dirty="0">
                <a:effectLst/>
                <a:latin typeface="Calibri" panose="020F0502020204030204" pitchFamily="34" charset="0"/>
                <a:ea typeface="Calibri" panose="020F0502020204030204" pitchFamily="34" charset="0"/>
                <a:cs typeface="Times New Roman" panose="02020603050405020304" pitchFamily="18" charset="0"/>
              </a:rPr>
              <a:t>arge Eco-safe you can buy multiple liners)</a:t>
            </a:r>
          </a:p>
          <a:p>
            <a:pPr marL="342900" marR="0" lvl="0" indent="-342900" algn="just">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Wagg-Bags: Easy and cheap.  </a:t>
            </a:r>
          </a:p>
          <a:p>
            <a:pPr marL="342900" marR="0" lvl="0" indent="-342900" algn="just">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Tube style (See how-to vid on Google)</a:t>
            </a:r>
          </a:p>
          <a:p>
            <a:pPr marL="342900" marR="0" lvl="0" indent="-342900" algn="just">
              <a:lnSpc>
                <a:spcPct val="107000"/>
              </a:lnSpc>
              <a:spcBef>
                <a:spcPts val="0"/>
              </a:spcBef>
              <a:spcAft>
                <a:spcPts val="80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Suggest renting a groover at first, which usually includes clean-out. Often offered by shuttle companies.</a:t>
            </a:r>
          </a:p>
          <a:p>
            <a:endParaRPr lang="en-US" sz="3600" dirty="0"/>
          </a:p>
        </p:txBody>
      </p:sp>
    </p:spTree>
    <p:extLst>
      <p:ext uri="{BB962C8B-B14F-4D97-AF65-F5344CB8AC3E}">
        <p14:creationId xmlns:p14="http://schemas.microsoft.com/office/powerpoint/2010/main" val="1799186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7B82-1E07-426C-8E6A-239263109F07}"/>
              </a:ext>
            </a:extLst>
          </p:cNvPr>
          <p:cNvSpPr>
            <a:spLocks noGrp="1"/>
          </p:cNvSpPr>
          <p:nvPr>
            <p:ph type="title"/>
          </p:nvPr>
        </p:nvSpPr>
        <p:spPr>
          <a:xfrm>
            <a:off x="838200" y="1"/>
            <a:ext cx="10515600" cy="1057310"/>
          </a:xfrm>
        </p:spPr>
        <p:txBody>
          <a:bodyPr/>
          <a:lstStyle/>
          <a:p>
            <a:r>
              <a:rPr lang="en-US" dirty="0"/>
              <a:t>The porta-potty….Groover!</a:t>
            </a:r>
          </a:p>
        </p:txBody>
      </p:sp>
      <p:pic>
        <p:nvPicPr>
          <p:cNvPr id="5" name="Content Placeholder 4" descr="A picture containing outdoor&#10;&#10;Description automatically generated">
            <a:extLst>
              <a:ext uri="{FF2B5EF4-FFF2-40B4-BE49-F238E27FC236}">
                <a16:creationId xmlns:a16="http://schemas.microsoft.com/office/drawing/2014/main" id="{C7321975-11E1-4957-970E-169C29A0ED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96250" y="1888369"/>
            <a:ext cx="3643909" cy="2732932"/>
          </a:xfrm>
        </p:spPr>
      </p:pic>
      <p:pic>
        <p:nvPicPr>
          <p:cNvPr id="7" name="Picture 6" descr="A picture containing grass, outdoor&#10;&#10;Description automatically generated">
            <a:extLst>
              <a:ext uri="{FF2B5EF4-FFF2-40B4-BE49-F238E27FC236}">
                <a16:creationId xmlns:a16="http://schemas.microsoft.com/office/drawing/2014/main" id="{C36AF5D2-7656-49CE-B362-A4102758A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35824" y="1888369"/>
            <a:ext cx="3643908" cy="2732931"/>
          </a:xfrm>
          <a:prstGeom prst="rect">
            <a:avLst/>
          </a:prstGeom>
        </p:spPr>
      </p:pic>
      <p:pic>
        <p:nvPicPr>
          <p:cNvPr id="4098" name="Picture 2">
            <a:extLst>
              <a:ext uri="{FF2B5EF4-FFF2-40B4-BE49-F238E27FC236}">
                <a16:creationId xmlns:a16="http://schemas.microsoft.com/office/drawing/2014/main" id="{51F6FC46-73BD-4FF4-801D-4142D2EA49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3817" y="2156779"/>
            <a:ext cx="2544442" cy="25444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C8FE036-2CD6-46F0-8DC7-9923690B256E}"/>
              </a:ext>
            </a:extLst>
          </p:cNvPr>
          <p:cNvSpPr txBox="1"/>
          <p:nvPr/>
        </p:nvSpPr>
        <p:spPr>
          <a:xfrm>
            <a:off x="6730884" y="3013501"/>
            <a:ext cx="3227754" cy="830997"/>
          </a:xfrm>
          <a:prstGeom prst="rect">
            <a:avLst/>
          </a:prstGeom>
          <a:noFill/>
        </p:spPr>
        <p:txBody>
          <a:bodyPr wrap="square" rtlCol="0">
            <a:spAutoFit/>
          </a:bodyPr>
          <a:lstStyle/>
          <a:p>
            <a:r>
              <a:rPr lang="en-US" sz="2400" dirty="0"/>
              <a:t>Large Eco-safe , about $200, on right. Can rent.</a:t>
            </a:r>
          </a:p>
        </p:txBody>
      </p:sp>
      <p:sp>
        <p:nvSpPr>
          <p:cNvPr id="4" name="TextBox 3">
            <a:extLst>
              <a:ext uri="{FF2B5EF4-FFF2-40B4-BE49-F238E27FC236}">
                <a16:creationId xmlns:a16="http://schemas.microsoft.com/office/drawing/2014/main" id="{50287407-D2E7-4F68-8905-379C86A97875}"/>
              </a:ext>
            </a:extLst>
          </p:cNvPr>
          <p:cNvSpPr txBox="1"/>
          <p:nvPr/>
        </p:nvSpPr>
        <p:spPr>
          <a:xfrm>
            <a:off x="3719891" y="5320586"/>
            <a:ext cx="3039571" cy="1260345"/>
          </a:xfrm>
          <a:prstGeom prst="rect">
            <a:avLst/>
          </a:prstGeom>
          <a:noFill/>
        </p:spPr>
        <p:txBody>
          <a:bodyPr wrap="square" rtlCol="0">
            <a:spAutoFit/>
          </a:bodyPr>
          <a:lstStyle/>
          <a:p>
            <a:pPr marL="342900" marR="0" lvl="0" indent="-342900" algn="just">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Se</a:t>
            </a:r>
            <a:r>
              <a:rPr lang="en-US" sz="2400" dirty="0">
                <a:effectLst/>
                <a:latin typeface="Calibri" panose="020F0502020204030204" pitchFamily="34" charset="0"/>
                <a:ea typeface="Calibri" panose="020F0502020204030204" pitchFamily="34" charset="0"/>
                <a:cs typeface="Calibri" panose="020F0502020204030204" pitchFamily="34" charset="0"/>
              </a:rPr>
              <a:t>t</a:t>
            </a:r>
            <a:r>
              <a:rPr lang="en-US" sz="2400" dirty="0">
                <a:effectLst/>
                <a:latin typeface="Calibri" panose="020F0502020204030204" pitchFamily="34" charset="0"/>
                <a:ea typeface="Calibri" panose="020F0502020204030204" pitchFamily="34" charset="0"/>
                <a:cs typeface="Times New Roman" panose="02020603050405020304" pitchFamily="18" charset="0"/>
              </a:rPr>
              <a:t>-up. Paddle to signify “occupied” Pee bottle at ready!</a:t>
            </a:r>
          </a:p>
        </p:txBody>
      </p:sp>
      <p:sp>
        <p:nvSpPr>
          <p:cNvPr id="6" name="TextBox 5">
            <a:extLst>
              <a:ext uri="{FF2B5EF4-FFF2-40B4-BE49-F238E27FC236}">
                <a16:creationId xmlns:a16="http://schemas.microsoft.com/office/drawing/2014/main" id="{18AFBA17-BC5B-45D4-B97F-22255B2C4D33}"/>
              </a:ext>
            </a:extLst>
          </p:cNvPr>
          <p:cNvSpPr txBox="1"/>
          <p:nvPr/>
        </p:nvSpPr>
        <p:spPr>
          <a:xfrm>
            <a:off x="637942" y="5320586"/>
            <a:ext cx="2662594" cy="830997"/>
          </a:xfrm>
          <a:prstGeom prst="rect">
            <a:avLst/>
          </a:prstGeom>
          <a:noFill/>
        </p:spPr>
        <p:txBody>
          <a:bodyPr wrap="square" rtlCol="0">
            <a:spAutoFit/>
          </a:bodyPr>
          <a:lstStyle/>
          <a:p>
            <a:r>
              <a:rPr lang="en-US" sz="2400" dirty="0"/>
              <a:t>My little boombox, ready for </a:t>
            </a:r>
            <a:r>
              <a:rPr lang="en-US" sz="2400" dirty="0">
                <a:latin typeface="Calibri" panose="020F0502020204030204" pitchFamily="34" charset="0"/>
                <a:cs typeface="Calibri" panose="020F0502020204030204" pitchFamily="34" charset="0"/>
              </a:rPr>
              <a:t>packing</a:t>
            </a:r>
            <a:r>
              <a:rPr lang="en-US" sz="2400" dirty="0"/>
              <a:t> </a:t>
            </a:r>
          </a:p>
        </p:txBody>
      </p:sp>
    </p:spTree>
    <p:extLst>
      <p:ext uri="{BB962C8B-B14F-4D97-AF65-F5344CB8AC3E}">
        <p14:creationId xmlns:p14="http://schemas.microsoft.com/office/powerpoint/2010/main" val="58082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B6B8-787E-4978-AD04-EA499728CE53}"/>
              </a:ext>
            </a:extLst>
          </p:cNvPr>
          <p:cNvSpPr>
            <a:spLocks noGrp="1"/>
          </p:cNvSpPr>
          <p:nvPr>
            <p:ph type="ctrTitle"/>
          </p:nvPr>
        </p:nvSpPr>
        <p:spPr>
          <a:xfrm>
            <a:off x="1735015" y="914400"/>
            <a:ext cx="9144000" cy="4143009"/>
          </a:xfrm>
        </p:spPr>
        <p:txBody>
          <a:bodyPr>
            <a:noAutofit/>
          </a:bodyPr>
          <a:lstStyle/>
          <a:p>
            <a:pPr marL="0" marR="0" algn="l">
              <a:lnSpc>
                <a:spcPct val="107000"/>
              </a:lnSpc>
              <a:spcBef>
                <a:spcPts val="0"/>
              </a:spcBef>
              <a:spcAft>
                <a:spcPts val="800"/>
              </a:spcAft>
            </a:pPr>
            <a:r>
              <a:rPr lang="en-US" sz="2800" b="1" dirty="0">
                <a:latin typeface="+mn-lt"/>
              </a:rPr>
              <a:t>Overall Principles</a:t>
            </a:r>
            <a:r>
              <a:rPr lang="en-US" sz="2800" b="1" dirty="0"/>
              <a:t>:  All for one, one for all: you’re a team</a:t>
            </a:r>
            <a:r>
              <a:rPr lang="en-US" sz="2800" dirty="0"/>
              <a:t>. </a:t>
            </a:r>
            <a:r>
              <a:rPr lang="en-US" sz="2800" b="1" dirty="0">
                <a:latin typeface="Calibri" panose="020F0502020204030204" pitchFamily="34" charset="0"/>
                <a:cs typeface="Times New Roman" panose="02020603050405020304" pitchFamily="18" charset="0"/>
              </a:rPr>
              <a:t>M</a:t>
            </a:r>
            <a:r>
              <a:rPr lang="en-US" sz="2800" b="1" dirty="0">
                <a:effectLst/>
                <a:latin typeface="Calibri" panose="020F0502020204030204" pitchFamily="34" charset="0"/>
                <a:ea typeface="Calibri" panose="020F0502020204030204" pitchFamily="34" charset="0"/>
                <a:cs typeface="Times New Roman" panose="02020603050405020304" pitchFamily="18" charset="0"/>
              </a:rPr>
              <a:t>aintain safety</a:t>
            </a:r>
            <a:r>
              <a:rPr lang="en-US" sz="2800" dirty="0">
                <a:effectLst/>
                <a:latin typeface="Calibri" panose="020F0502020204030204" pitchFamily="34" charset="0"/>
                <a:ea typeface="Calibri" panose="020F0502020204030204" pitchFamily="34" charset="0"/>
                <a:cs typeface="Times New Roman" panose="02020603050405020304" pitchFamily="18" charset="0"/>
              </a:rPr>
              <a:t>, wearing life vests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pfd’s</a:t>
            </a:r>
            <a:r>
              <a:rPr lang="en-US" sz="2800" dirty="0">
                <a:effectLst/>
                <a:latin typeface="Calibri" panose="020F0502020204030204" pitchFamily="34" charset="0"/>
                <a:ea typeface="Calibri" panose="020F0502020204030204" pitchFamily="34" charset="0"/>
                <a:cs typeface="Times New Roman" panose="02020603050405020304" pitchFamily="18" charset="0"/>
              </a:rPr>
              <a:t>), stay together</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	No unnecessary risks! Who in group has training and 	skill in rescue, first aid</a:t>
            </a:r>
            <a:r>
              <a:rPr lang="en-US" sz="2800" dirty="0">
                <a:latin typeface="Calibri" panose="020F0502020204030204" pitchFamily="34" charset="0"/>
                <a:ea typeface="Calibri" panose="020F0502020204030204" pitchFamily="34" charset="0"/>
                <a:cs typeface="Times New Roman" panose="02020603050405020304" pitchFamily="18" charset="0"/>
              </a:rPr>
              <a:t>? Do p</a:t>
            </a:r>
            <a:r>
              <a:rPr lang="en-US" sz="2800" dirty="0">
                <a:effectLst/>
                <a:latin typeface="Calibri" panose="020F0502020204030204" pitchFamily="34" charset="0"/>
                <a:ea typeface="Calibri" panose="020F0502020204030204" pitchFamily="34" charset="0"/>
                <a:cs typeface="Times New Roman" panose="02020603050405020304" pitchFamily="18" charset="0"/>
              </a:rPr>
              <a:t>ractice with throw ropes.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Early on the water is best!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Google “Leave No Trace</a:t>
            </a:r>
            <a:r>
              <a:rPr lang="en-US" sz="2800" dirty="0">
                <a:effectLst/>
                <a:latin typeface="Calibri" panose="020F0502020204030204" pitchFamily="34" charset="0"/>
                <a:ea typeface="Calibri" panose="020F0502020204030204" pitchFamily="34" charset="0"/>
                <a:cs typeface="Times New Roman" panose="02020603050405020304" pitchFamily="18" charset="0"/>
              </a:rPr>
              <a:t>” sites for American Canoe and American Whitewater—and other Leave-no-Trace sites.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b="1" dirty="0">
                <a:effectLst/>
                <a:latin typeface="Calibri" panose="020F0502020204030204" pitchFamily="34" charset="0"/>
                <a:ea typeface="Calibri" panose="020F0502020204030204" pitchFamily="34" charset="0"/>
                <a:cs typeface="Times New Roman" panose="02020603050405020304" pitchFamily="18" charset="0"/>
              </a:rPr>
              <a:t>Group Spirit: </a:t>
            </a:r>
            <a:r>
              <a:rPr lang="en-US" sz="2800" dirty="0">
                <a:effectLst/>
                <a:latin typeface="Calibri" panose="020F0502020204030204" pitchFamily="34" charset="0"/>
                <a:ea typeface="Calibri" panose="020F0502020204030204" pitchFamily="34" charset="0"/>
                <a:cs typeface="Times New Roman" panose="02020603050405020304" pitchFamily="18" charset="0"/>
              </a:rPr>
              <a:t>Positive, Fun, Forgiving, Ego-free.  Maintain it!</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Subtitle 2">
            <a:extLst>
              <a:ext uri="{FF2B5EF4-FFF2-40B4-BE49-F238E27FC236}">
                <a16:creationId xmlns:a16="http://schemas.microsoft.com/office/drawing/2014/main" id="{DC6DC3A4-7B87-4C1A-969A-E070CD8A55D1}"/>
              </a:ext>
            </a:extLst>
          </p:cNvPr>
          <p:cNvSpPr>
            <a:spLocks noGrp="1"/>
          </p:cNvSpPr>
          <p:nvPr>
            <p:ph type="subTitle" idx="1"/>
          </p:nvPr>
        </p:nvSpPr>
        <p:spPr>
          <a:xfrm flipV="1">
            <a:off x="1524000" y="5257800"/>
            <a:ext cx="9144000" cy="298938"/>
          </a:xfrm>
        </p:spPr>
        <p:txBody>
          <a:bodyPr>
            <a:normAutofit fontScale="70000" lnSpcReduction="20000"/>
          </a:bodyPr>
          <a:lstStyle/>
          <a:p>
            <a:pPr algn="l"/>
            <a:endParaRPr lang="en-US" dirty="0"/>
          </a:p>
        </p:txBody>
      </p:sp>
    </p:spTree>
    <p:extLst>
      <p:ext uri="{BB962C8B-B14F-4D97-AF65-F5344CB8AC3E}">
        <p14:creationId xmlns:p14="http://schemas.microsoft.com/office/powerpoint/2010/main" val="245913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EFFF4A2-EB01-4738-9824-8D9A72A5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FF1A1-F048-4DB2-9409-7CE47D9551DF}"/>
              </a:ext>
            </a:extLst>
          </p:cNvPr>
          <p:cNvSpPr>
            <a:spLocks noGrp="1"/>
          </p:cNvSpPr>
          <p:nvPr>
            <p:ph type="title"/>
          </p:nvPr>
        </p:nvSpPr>
        <p:spPr>
          <a:xfrm>
            <a:off x="969264" y="4535424"/>
            <a:ext cx="3685032" cy="1558586"/>
          </a:xfrm>
        </p:spPr>
        <p:txBody>
          <a:bodyPr vert="horz" lIns="91440" tIns="45720" rIns="91440" bIns="45720" rtlCol="0" anchor="t">
            <a:normAutofit/>
          </a:bodyPr>
          <a:lstStyle/>
          <a:p>
            <a:r>
              <a:rPr lang="en-US" sz="3400" kern="1200" dirty="0">
                <a:solidFill>
                  <a:schemeClr val="tx1"/>
                </a:solidFill>
                <a:latin typeface="+mj-lt"/>
                <a:ea typeface="+mj-ea"/>
                <a:cs typeface="+mj-cs"/>
              </a:rPr>
              <a:t>The Wagg-Bag and Tubular Systems</a:t>
            </a:r>
          </a:p>
        </p:txBody>
      </p:sp>
      <p:pic>
        <p:nvPicPr>
          <p:cNvPr id="5" name="Content Placeholder 4" descr="A picture containing blue, dirty&#10;&#10;Description automatically generated">
            <a:extLst>
              <a:ext uri="{FF2B5EF4-FFF2-40B4-BE49-F238E27FC236}">
                <a16:creationId xmlns:a16="http://schemas.microsoft.com/office/drawing/2014/main" id="{59527C8D-7047-4324-B965-2BF65236D2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079" r="17729" b="-2"/>
          <a:stretch/>
        </p:blipFill>
        <p:spPr>
          <a:xfrm rot="5400000">
            <a:off x="7818254" y="168805"/>
            <a:ext cx="4226719" cy="4003040"/>
          </a:xfrm>
          <a:prstGeom prst="rect">
            <a:avLst/>
          </a:prstGeom>
        </p:spPr>
      </p:pic>
      <p:pic>
        <p:nvPicPr>
          <p:cNvPr id="8" name="Picture 7">
            <a:extLst>
              <a:ext uri="{FF2B5EF4-FFF2-40B4-BE49-F238E27FC236}">
                <a16:creationId xmlns:a16="http://schemas.microsoft.com/office/drawing/2014/main" id="{B045297C-EF17-4708-BD5F-4107AF56145B}"/>
              </a:ext>
            </a:extLst>
          </p:cNvPr>
          <p:cNvPicPr>
            <a:picLocks noChangeAspect="1"/>
          </p:cNvPicPr>
          <p:nvPr/>
        </p:nvPicPr>
        <p:blipFill rotWithShape="1">
          <a:blip r:embed="rId3">
            <a:extLst>
              <a:ext uri="{28A0092B-C50C-407E-A947-70E740481C1C}">
                <a14:useLocalDpi xmlns:a14="http://schemas.microsoft.com/office/drawing/2010/main" val="0"/>
              </a:ext>
            </a:extLst>
          </a:blip>
          <a:srcRect r="20891" b="1"/>
          <a:stretch/>
        </p:blipFill>
        <p:spPr>
          <a:xfrm rot="5400000">
            <a:off x="-126114" y="109728"/>
            <a:ext cx="4224528" cy="4005072"/>
          </a:xfrm>
          <a:prstGeom prst="rect">
            <a:avLst/>
          </a:prstGeom>
        </p:spPr>
      </p:pic>
      <p:sp>
        <p:nvSpPr>
          <p:cNvPr id="6" name="TextBox 5">
            <a:extLst>
              <a:ext uri="{FF2B5EF4-FFF2-40B4-BE49-F238E27FC236}">
                <a16:creationId xmlns:a16="http://schemas.microsoft.com/office/drawing/2014/main" id="{7A5B65D5-BF2D-4E83-80C8-7CC7E8D0ED4A}"/>
              </a:ext>
            </a:extLst>
          </p:cNvPr>
          <p:cNvSpPr txBox="1"/>
          <p:nvPr/>
        </p:nvSpPr>
        <p:spPr>
          <a:xfrm>
            <a:off x="5074920" y="4535424"/>
            <a:ext cx="4498848" cy="158545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Wagg bags – disposable. Carry in hard, waterproof container.</a:t>
            </a:r>
          </a:p>
          <a:p>
            <a:pPr indent="-228600">
              <a:lnSpc>
                <a:spcPct val="90000"/>
              </a:lnSpc>
              <a:spcAft>
                <a:spcPts val="600"/>
              </a:spcAft>
              <a:buFont typeface="Arial" panose="020B0604020202020204" pitchFamily="34" charset="0"/>
              <a:buChar char="•"/>
            </a:pPr>
            <a:r>
              <a:rPr lang="en-US" sz="2000" dirty="0"/>
              <a:t>Tube - users poop on round coffee filter or </a:t>
            </a:r>
            <a:r>
              <a:rPr lang="en-US" sz="2000" dirty="0" err="1"/>
              <a:t>tp</a:t>
            </a:r>
            <a:r>
              <a:rPr lang="en-US" sz="2000" dirty="0"/>
              <a:t>, push into tube, with pressure relief valve) Google “Kayaker Waste Tube.”</a:t>
            </a:r>
          </a:p>
        </p:txBody>
      </p:sp>
      <p:grpSp>
        <p:nvGrpSpPr>
          <p:cNvPr id="15" name="Group 14">
            <a:extLst>
              <a:ext uri="{FF2B5EF4-FFF2-40B4-BE49-F238E27FC236}">
                <a16:creationId xmlns:a16="http://schemas.microsoft.com/office/drawing/2014/main" id="{D4469D90-62FA-49B2-981E-5305361D5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2370" y="4592474"/>
            <a:ext cx="1128382" cy="847206"/>
            <a:chOff x="8183879" y="1000124"/>
            <a:chExt cx="1562267" cy="1172973"/>
          </a:xfrm>
        </p:grpSpPr>
        <p:sp>
          <p:nvSpPr>
            <p:cNvPr id="16" name="Freeform 5">
              <a:extLst>
                <a:ext uri="{FF2B5EF4-FFF2-40B4-BE49-F238E27FC236}">
                  <a16:creationId xmlns:a16="http://schemas.microsoft.com/office/drawing/2014/main" id="{281E6897-9689-4C48-ADC3-9F41AAE3A9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5">
              <a:extLst>
                <a:ext uri="{FF2B5EF4-FFF2-40B4-BE49-F238E27FC236}">
                  <a16:creationId xmlns:a16="http://schemas.microsoft.com/office/drawing/2014/main" id="{404E145C-C4EA-4DED-B029-22B811FCEB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9" name="TextBox 8">
            <a:extLst>
              <a:ext uri="{FF2B5EF4-FFF2-40B4-BE49-F238E27FC236}">
                <a16:creationId xmlns:a16="http://schemas.microsoft.com/office/drawing/2014/main" id="{9800AA12-9DBA-4C8A-80EC-1ED6D93936D2}"/>
              </a:ext>
            </a:extLst>
          </p:cNvPr>
          <p:cNvSpPr txBox="1"/>
          <p:nvPr/>
        </p:nvSpPr>
        <p:spPr>
          <a:xfrm>
            <a:off x="3988687" y="490654"/>
            <a:ext cx="3125791" cy="1200329"/>
          </a:xfrm>
          <a:prstGeom prst="rect">
            <a:avLst/>
          </a:prstGeom>
          <a:noFill/>
        </p:spPr>
        <p:txBody>
          <a:bodyPr wrap="square" rtlCol="0">
            <a:spAutoFit/>
          </a:bodyPr>
          <a:lstStyle/>
          <a:p>
            <a:r>
              <a:rPr lang="en-US" dirty="0"/>
              <a:t>My Wagg System: Cone made from ABS landscape pot (packs flat), orange is cover for hole. Used bags carry in jug.  </a:t>
            </a:r>
          </a:p>
        </p:txBody>
      </p:sp>
      <p:sp>
        <p:nvSpPr>
          <p:cNvPr id="10" name="TextBox 9">
            <a:extLst>
              <a:ext uri="{FF2B5EF4-FFF2-40B4-BE49-F238E27FC236}">
                <a16:creationId xmlns:a16="http://schemas.microsoft.com/office/drawing/2014/main" id="{C7780476-F443-4CCF-A412-57EDD0198117}"/>
              </a:ext>
            </a:extLst>
          </p:cNvPr>
          <p:cNvSpPr txBox="1"/>
          <p:nvPr/>
        </p:nvSpPr>
        <p:spPr>
          <a:xfrm>
            <a:off x="5090098" y="2928537"/>
            <a:ext cx="2855173" cy="369332"/>
          </a:xfrm>
          <a:prstGeom prst="rect">
            <a:avLst/>
          </a:prstGeom>
          <a:noFill/>
        </p:spPr>
        <p:txBody>
          <a:bodyPr wrap="square" rtlCol="0">
            <a:spAutoFit/>
          </a:bodyPr>
          <a:lstStyle/>
          <a:p>
            <a:r>
              <a:rPr lang="en-US" dirty="0"/>
              <a:t>Tube of 3” ABS: light, small</a:t>
            </a:r>
          </a:p>
        </p:txBody>
      </p:sp>
    </p:spTree>
    <p:extLst>
      <p:ext uri="{BB962C8B-B14F-4D97-AF65-F5344CB8AC3E}">
        <p14:creationId xmlns:p14="http://schemas.microsoft.com/office/powerpoint/2010/main" val="294919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15C-5B6B-43F1-9DED-72F891B100C9}"/>
              </a:ext>
            </a:extLst>
          </p:cNvPr>
          <p:cNvSpPr>
            <a:spLocks noGrp="1"/>
          </p:cNvSpPr>
          <p:nvPr>
            <p:ph type="title"/>
          </p:nvPr>
        </p:nvSpPr>
        <p:spPr>
          <a:xfrm>
            <a:off x="369277" y="0"/>
            <a:ext cx="10515600" cy="1111983"/>
          </a:xfrm>
        </p:spPr>
        <p:txBody>
          <a:bodyPr>
            <a:norm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Planning: About a month out.  </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p>
        </p:txBody>
      </p:sp>
      <p:sp>
        <p:nvSpPr>
          <p:cNvPr id="3" name="Content Placeholder 2">
            <a:extLst>
              <a:ext uri="{FF2B5EF4-FFF2-40B4-BE49-F238E27FC236}">
                <a16:creationId xmlns:a16="http://schemas.microsoft.com/office/drawing/2014/main" id="{B3C9E0FF-3E96-4C45-AF6B-D1DD9AAAD6BA}"/>
              </a:ext>
            </a:extLst>
          </p:cNvPr>
          <p:cNvSpPr>
            <a:spLocks noGrp="1"/>
          </p:cNvSpPr>
          <p:nvPr>
            <p:ph idx="1"/>
          </p:nvPr>
        </p:nvSpPr>
        <p:spPr>
          <a:xfrm>
            <a:off x="838200" y="1115402"/>
            <a:ext cx="10515600" cy="5742598"/>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If it’s a permitted trip, hold off printing permit until a week before so you can make changes to it, like number of people or types of crafts.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Then print multiple copies so another person can carry as well.</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Who brings what group equipment? (all help carry)  See plan at end of this.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Can you filter water or do you carry all of it? One gal/person/day.  Two smaller containers better than one large: packability, spills.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Make a food plan</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Food guarded against critters?  (Bear-proof coolers, electric fences, or bags high in trees)</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Beauty of layover days: hike, dry the gear, extra travel day if needed.</a:t>
            </a:r>
          </a:p>
          <a:p>
            <a:endParaRPr lang="en-US" dirty="0"/>
          </a:p>
        </p:txBody>
      </p:sp>
    </p:spTree>
    <p:extLst>
      <p:ext uri="{BB962C8B-B14F-4D97-AF65-F5344CB8AC3E}">
        <p14:creationId xmlns:p14="http://schemas.microsoft.com/office/powerpoint/2010/main" val="85243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1948-4EDA-4E04-B228-1080809674E5}"/>
              </a:ext>
            </a:extLst>
          </p:cNvPr>
          <p:cNvSpPr>
            <a:spLocks noGrp="1"/>
          </p:cNvSpPr>
          <p:nvPr>
            <p:ph type="title"/>
          </p:nvPr>
        </p:nvSpPr>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Food Plans (Refer to no-trace rules)</a:t>
            </a:r>
            <a:endParaRPr lang="en-US" dirty="0"/>
          </a:p>
        </p:txBody>
      </p:sp>
      <p:sp>
        <p:nvSpPr>
          <p:cNvPr id="3" name="Content Placeholder 2">
            <a:extLst>
              <a:ext uri="{FF2B5EF4-FFF2-40B4-BE49-F238E27FC236}">
                <a16:creationId xmlns:a16="http://schemas.microsoft.com/office/drawing/2014/main" id="{F98368BB-275E-4666-9997-10A30B4DE9DF}"/>
              </a:ext>
            </a:extLst>
          </p:cNvPr>
          <p:cNvSpPr>
            <a:spLocks noGrp="1"/>
          </p:cNvSpPr>
          <p:nvPr>
            <p:ph idx="1"/>
          </p:nvPr>
        </p:nvSpPr>
        <p:spPr>
          <a:xfrm>
            <a:off x="838200" y="1825625"/>
            <a:ext cx="10515600" cy="636221"/>
          </a:xfrm>
        </p:spPr>
        <p:txBody>
          <a:bodyPr>
            <a:noAutofit/>
          </a:bodyPr>
          <a:lstStyle/>
          <a:p>
            <a:pPr marL="0" marR="0" algn="just">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Breakfasts/Lunches:  Best to let folks plan/prepare 	their own. Easy, quick</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No bacon/eggs, pancakes.</a:t>
            </a:r>
          </a:p>
          <a:p>
            <a:pPr marL="0" marR="0" algn="just">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Dinner: Best to do as much prep as possible at home.  	Consider boil bags instead of scraping pan-crust!</a:t>
            </a:r>
          </a:p>
          <a:p>
            <a:pPr marL="0" marR="0" algn="just">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Emergency meal if weather shuts down kitchen. Don’t 	go to bed without eating—especially if it’s cold.</a:t>
            </a:r>
          </a:p>
          <a:p>
            <a:pPr marL="0" marR="0" algn="just">
              <a:lnSpc>
                <a:spcPct val="107000"/>
              </a:lnSpc>
              <a:spcBef>
                <a:spcPts val="0"/>
              </a:spcBef>
              <a:spcAft>
                <a:spcPts val="80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Learn (Google) the four-pan dishwash method.</a:t>
            </a:r>
          </a:p>
        </p:txBody>
      </p:sp>
    </p:spTree>
    <p:extLst>
      <p:ext uri="{BB962C8B-B14F-4D97-AF65-F5344CB8AC3E}">
        <p14:creationId xmlns:p14="http://schemas.microsoft.com/office/powerpoint/2010/main" val="89353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FB26-6CD4-4F27-A9FF-599DCC20C63B}"/>
              </a:ext>
            </a:extLst>
          </p:cNvPr>
          <p:cNvSpPr>
            <a:spLocks noGrp="1"/>
          </p:cNvSpPr>
          <p:nvPr>
            <p:ph type="title"/>
          </p:nvPr>
        </p:nvSpPr>
        <p:spPr>
          <a:xfrm>
            <a:off x="838200" y="0"/>
            <a:ext cx="10515600" cy="1127980"/>
          </a:xfrm>
        </p:spPr>
        <p:txBody>
          <a:bodyPr anchor="b">
            <a:normAutofit/>
          </a:bodyPr>
          <a:lstStyle/>
          <a:p>
            <a:r>
              <a:rPr lang="en-US" dirty="0"/>
              <a:t>Dinner Plans – Do most prep at home!</a:t>
            </a:r>
          </a:p>
        </p:txBody>
      </p:sp>
      <p:graphicFrame>
        <p:nvGraphicFramePr>
          <p:cNvPr id="5" name="Content Placeholder 2">
            <a:extLst>
              <a:ext uri="{FF2B5EF4-FFF2-40B4-BE49-F238E27FC236}">
                <a16:creationId xmlns:a16="http://schemas.microsoft.com/office/drawing/2014/main" id="{DEA45027-99D1-4ED6-9561-4E8B84A4F62E}"/>
              </a:ext>
            </a:extLst>
          </p:cNvPr>
          <p:cNvGraphicFramePr>
            <a:graphicFrameLocks noGrp="1"/>
          </p:cNvGraphicFramePr>
          <p:nvPr>
            <p:ph idx="1"/>
            <p:extLst>
              <p:ext uri="{D42A27DB-BD31-4B8C-83A1-F6EECF244321}">
                <p14:modId xmlns:p14="http://schemas.microsoft.com/office/powerpoint/2010/main" val="2312637933"/>
              </p:ext>
            </p:extLst>
          </p:nvPr>
        </p:nvGraphicFramePr>
        <p:xfrm>
          <a:off x="838200" y="1427040"/>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761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EA5CF28C-5DCA-4125-AD50-6988D1502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87929" y="1161472"/>
            <a:ext cx="6096001" cy="4572001"/>
          </a:xfrm>
          <a:prstGeom prst="rect">
            <a:avLst/>
          </a:prstGeom>
        </p:spPr>
      </p:pic>
      <p:sp>
        <p:nvSpPr>
          <p:cNvPr id="4" name="TextBox 3">
            <a:extLst>
              <a:ext uri="{FF2B5EF4-FFF2-40B4-BE49-F238E27FC236}">
                <a16:creationId xmlns:a16="http://schemas.microsoft.com/office/drawing/2014/main" id="{AC0B4E57-9D8A-431C-80DA-A24891451DDA}"/>
              </a:ext>
            </a:extLst>
          </p:cNvPr>
          <p:cNvSpPr txBox="1"/>
          <p:nvPr/>
        </p:nvSpPr>
        <p:spPr>
          <a:xfrm>
            <a:off x="6096000" y="1496291"/>
            <a:ext cx="3938954" cy="3539430"/>
          </a:xfrm>
          <a:prstGeom prst="rect">
            <a:avLst/>
          </a:prstGeom>
          <a:noFill/>
        </p:spPr>
        <p:txBody>
          <a:bodyPr wrap="square" rtlCol="0">
            <a:spAutoFit/>
          </a:bodyPr>
          <a:lstStyle/>
          <a:p>
            <a:r>
              <a:rPr lang="en-US" sz="3200" dirty="0"/>
              <a:t>Tapas/Appetizers on the tables – some meats, some veggies, some full of guilt!</a:t>
            </a:r>
          </a:p>
          <a:p>
            <a:r>
              <a:rPr lang="en-US" sz="3200" dirty="0"/>
              <a:t>No cooking, little cleaning!</a:t>
            </a:r>
          </a:p>
          <a:p>
            <a:r>
              <a:rPr lang="en-US" sz="3200" dirty="0"/>
              <a:t>Pass the shrimp!</a:t>
            </a:r>
          </a:p>
        </p:txBody>
      </p:sp>
    </p:spTree>
    <p:extLst>
      <p:ext uri="{BB962C8B-B14F-4D97-AF65-F5344CB8AC3E}">
        <p14:creationId xmlns:p14="http://schemas.microsoft.com/office/powerpoint/2010/main" val="2924486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197D-B494-4215-B609-EB8B475AEE4A}"/>
              </a:ext>
            </a:extLst>
          </p:cNvPr>
          <p:cNvSpPr>
            <a:spLocks noGrp="1"/>
          </p:cNvSpPr>
          <p:nvPr>
            <p:ph type="title"/>
          </p:nvPr>
        </p:nvSpPr>
        <p:spPr>
          <a:xfrm>
            <a:off x="838200" y="365126"/>
            <a:ext cx="10515600" cy="971306"/>
          </a:xfrm>
        </p:spPr>
        <p:txBody>
          <a:bodyPr>
            <a:normAutofit fontScale="90000"/>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Coolers and Their Management </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endParaRPr lang="en-US" sz="4000" dirty="0"/>
          </a:p>
        </p:txBody>
      </p:sp>
      <p:sp>
        <p:nvSpPr>
          <p:cNvPr id="3" name="Content Placeholder 2">
            <a:extLst>
              <a:ext uri="{FF2B5EF4-FFF2-40B4-BE49-F238E27FC236}">
                <a16:creationId xmlns:a16="http://schemas.microsoft.com/office/drawing/2014/main" id="{2B99B23B-869D-4B88-AEA7-2AB822B991E3}"/>
              </a:ext>
            </a:extLst>
          </p:cNvPr>
          <p:cNvSpPr>
            <a:spLocks noGrp="1"/>
          </p:cNvSpPr>
          <p:nvPr>
            <p:ph idx="1"/>
          </p:nvPr>
        </p:nvSpPr>
        <p:spPr>
          <a:xfrm>
            <a:off x="685800" y="945906"/>
            <a:ext cx="10515600" cy="5626100"/>
          </a:xfrm>
        </p:spPr>
        <p:txBody>
          <a:bodyPr>
            <a:noAutofit/>
          </a:bodyPr>
          <a:lstStyle/>
          <a:p>
            <a:pPr marL="342900" marR="0" lvl="0" indent="-342900" algn="just">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Coolers yes or no? </a:t>
            </a:r>
          </a:p>
          <a:p>
            <a:pPr marL="800100" lvl="1" indent="-342900" algn="just">
              <a:lnSpc>
                <a:spcPct val="107000"/>
              </a:lnSpc>
              <a:spcBef>
                <a:spcPts val="0"/>
              </a:spcBef>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No:</a:t>
            </a:r>
            <a:r>
              <a:rPr lang="en-US" sz="3200" dirty="0">
                <a:effectLst/>
                <a:latin typeface="Calibri" panose="020F0502020204030204" pitchFamily="34" charset="0"/>
                <a:ea typeface="Calibri" panose="020F0502020204030204" pitchFamily="34" charset="0"/>
                <a:cs typeface="Times New Roman" panose="02020603050405020304" pitchFamily="18" charset="0"/>
              </a:rPr>
              <a:t> Large, bulky, heavy  Yes: Ice cubes, fancier food. </a:t>
            </a:r>
            <a:r>
              <a:rPr lang="en-US" sz="3200" dirty="0">
                <a:latin typeface="Calibri" panose="020F0502020204030204" pitchFamily="34" charset="0"/>
                <a:ea typeface="Calibri" panose="020F0502020204030204" pitchFamily="34" charset="0"/>
                <a:cs typeface="Times New Roman" panose="02020603050405020304" pitchFamily="18" charset="0"/>
              </a:rPr>
              <a:t>Keep </a:t>
            </a:r>
            <a:r>
              <a:rPr lang="en-US" sz="3200" dirty="0" err="1">
                <a:latin typeface="Calibri" panose="020F0502020204030204" pitchFamily="34" charset="0"/>
                <a:ea typeface="Calibri" panose="020F0502020204030204" pitchFamily="34" charset="0"/>
                <a:cs typeface="Times New Roman" panose="02020603050405020304" pitchFamily="18" charset="0"/>
              </a:rPr>
              <a:t>em</a:t>
            </a:r>
            <a:r>
              <a:rPr lang="en-US" sz="3200" dirty="0">
                <a:latin typeface="Calibri" panose="020F0502020204030204" pitchFamily="34" charset="0"/>
                <a:ea typeface="Calibri" panose="020F0502020204030204" pitchFamily="34" charset="0"/>
                <a:cs typeface="Times New Roman" panose="02020603050405020304" pitchFamily="18" charset="0"/>
              </a:rPr>
              <a:t> small, efficient.  Open only twice a day.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Critter-proofing?  Include electric fence.  Cooler in boat? Waterproof?</a:t>
            </a:r>
          </a:p>
          <a:p>
            <a:pPr marL="342900" marR="0" lvl="0" indent="-342900" algn="just">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Keeping cold in: Lay </a:t>
            </a:r>
            <a:r>
              <a:rPr lang="en-US" sz="3200" dirty="0">
                <a:latin typeface="Calibri" panose="020F0502020204030204" pitchFamily="34" charset="0"/>
                <a:ea typeface="Calibri" panose="020F0502020204030204" pitchFamily="34" charset="0"/>
                <a:cs typeface="Times New Roman" panose="02020603050405020304" pitchFamily="18" charset="0"/>
              </a:rPr>
              <a:t>wet towel on </a:t>
            </a:r>
            <a:r>
              <a:rPr lang="en-US" sz="3200" dirty="0">
                <a:effectLst/>
                <a:latin typeface="Calibri" panose="020F0502020204030204" pitchFamily="34" charset="0"/>
                <a:ea typeface="Calibri" panose="020F0502020204030204" pitchFamily="34" charset="0"/>
                <a:cs typeface="Times New Roman" panose="02020603050405020304" pitchFamily="18" charset="0"/>
              </a:rPr>
              <a:t>top… Dry ice? No. Open as rarely as possible…Shade…Designated coolers. Drag beverages. </a:t>
            </a:r>
          </a:p>
          <a:p>
            <a:pPr marL="342900" marR="0" lvl="0" indent="-342900" algn="just">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On long trips p</a:t>
            </a:r>
            <a:r>
              <a:rPr lang="en-US" sz="3200" dirty="0">
                <a:latin typeface="Calibri" panose="020F0502020204030204" pitchFamily="34" charset="0"/>
                <a:ea typeface="Calibri" panose="020F0502020204030204" pitchFamily="34" charset="0"/>
                <a:cs typeface="Times New Roman" panose="02020603050405020304" pitchFamily="18" charset="0"/>
              </a:rPr>
              <a:t>lan some coolers not to be opened for days.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p>
        </p:txBody>
      </p:sp>
    </p:spTree>
    <p:extLst>
      <p:ext uri="{BB962C8B-B14F-4D97-AF65-F5344CB8AC3E}">
        <p14:creationId xmlns:p14="http://schemas.microsoft.com/office/powerpoint/2010/main" val="208969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EF8F-74AC-48B0-A312-622F7F557FE3}"/>
              </a:ext>
            </a:extLst>
          </p:cNvPr>
          <p:cNvSpPr>
            <a:spLocks noGrp="1"/>
          </p:cNvSpPr>
          <p:nvPr>
            <p:ph type="title"/>
          </p:nvPr>
        </p:nvSpPr>
        <p:spPr>
          <a:xfrm>
            <a:off x="5080934" y="95709"/>
            <a:ext cx="6586491" cy="1123491"/>
          </a:xfrm>
        </p:spPr>
        <p:txBody>
          <a:bodyPr anchor="b">
            <a:normAutofit fontScale="90000"/>
          </a:bodyPr>
          <a:lstStyle/>
          <a:p>
            <a:r>
              <a:rPr lang="en-US" dirty="0"/>
              <a:t>Notice coolers in each canoe</a:t>
            </a:r>
          </a:p>
        </p:txBody>
      </p:sp>
      <p:sp>
        <p:nvSpPr>
          <p:cNvPr id="13" name="Content Placeholder 12">
            <a:extLst>
              <a:ext uri="{FF2B5EF4-FFF2-40B4-BE49-F238E27FC236}">
                <a16:creationId xmlns:a16="http://schemas.microsoft.com/office/drawing/2014/main" id="{88A58CCE-2304-44AF-9A3D-BB31AA040DB5}"/>
              </a:ext>
            </a:extLst>
          </p:cNvPr>
          <p:cNvSpPr>
            <a:spLocks noGrp="1"/>
          </p:cNvSpPr>
          <p:nvPr>
            <p:ph idx="1"/>
          </p:nvPr>
        </p:nvSpPr>
        <p:spPr>
          <a:xfrm>
            <a:off x="5080934" y="1739901"/>
            <a:ext cx="6586489" cy="4160636"/>
          </a:xfrm>
        </p:spPr>
        <p:txBody>
          <a:bodyPr>
            <a:normAutofit lnSpcReduction="10000"/>
          </a:bodyPr>
          <a:lstStyle/>
          <a:p>
            <a:r>
              <a:rPr lang="en-US" sz="3600" dirty="0"/>
              <a:t>That’s a lot of space! Without them, the load could be below the gunnels!</a:t>
            </a:r>
          </a:p>
          <a:p>
            <a:r>
              <a:rPr lang="en-US" sz="3600" dirty="0"/>
              <a:t>But they do keep food/</a:t>
            </a:r>
            <a:r>
              <a:rPr lang="en-US" sz="3600" dirty="0" err="1"/>
              <a:t>bevs</a:t>
            </a:r>
            <a:r>
              <a:rPr lang="en-US" sz="3600" dirty="0"/>
              <a:t> cool and un-crushed.  Front one is water- and air-tight.</a:t>
            </a:r>
          </a:p>
          <a:p>
            <a:r>
              <a:rPr lang="en-US" sz="3600" dirty="0"/>
              <a:t>Front shows homemade dry box </a:t>
            </a:r>
            <a:r>
              <a:rPr lang="en-US" sz="2000" dirty="0"/>
              <a:t>(from Rubbermaid, gasket added, bungeed tight (not for class 3) Marine plywood forms a table and squeezes gasket.</a:t>
            </a:r>
            <a:endParaRPr lang="en-US" sz="3600" dirty="0"/>
          </a:p>
        </p:txBody>
      </p:sp>
      <p:pic>
        <p:nvPicPr>
          <p:cNvPr id="9" name="Content Placeholder 8">
            <a:extLst>
              <a:ext uri="{FF2B5EF4-FFF2-40B4-BE49-F238E27FC236}">
                <a16:creationId xmlns:a16="http://schemas.microsoft.com/office/drawing/2014/main" id="{2BE95F6F-EAC9-4880-B48B-11F40A4CE569}"/>
              </a:ext>
            </a:extLst>
          </p:cNvPr>
          <p:cNvPicPr>
            <a:picLocks noChangeAspect="1"/>
          </p:cNvPicPr>
          <p:nvPr/>
        </p:nvPicPr>
        <p:blipFill rotWithShape="1">
          <a:blip r:embed="rId2">
            <a:extLst>
              <a:ext uri="{28A0092B-C50C-407E-A947-70E740481C1C}">
                <a14:useLocalDpi xmlns:a14="http://schemas.microsoft.com/office/drawing/2010/main" val="0"/>
              </a:ext>
            </a:extLst>
          </a:blip>
          <a:srcRect t="9875" r="-1" b="-1"/>
          <a:stretch/>
        </p:blipFill>
        <p:spPr>
          <a:xfrm rot="5400000">
            <a:off x="-1111204" y="1111204"/>
            <a:ext cx="6858000" cy="4635591"/>
          </a:xfrm>
          <a:prstGeom prst="rect">
            <a:avLst/>
          </a:prstGeom>
          <a:effectLst/>
        </p:spPr>
      </p:pic>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189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819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A05B-2F86-4C06-AA53-4AD53243DDB8}"/>
              </a:ext>
            </a:extLst>
          </p:cNvPr>
          <p:cNvSpPr>
            <a:spLocks noGrp="1"/>
          </p:cNvSpPr>
          <p:nvPr>
            <p:ph type="title"/>
          </p:nvPr>
        </p:nvSpPr>
        <p:spPr/>
        <p:txBody>
          <a:bodyPr>
            <a:normAutofit/>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Fires, yes or no?  See regs: Banned?</a:t>
            </a:r>
            <a:endParaRPr lang="en-US" sz="4000" dirty="0"/>
          </a:p>
        </p:txBody>
      </p:sp>
      <p:sp>
        <p:nvSpPr>
          <p:cNvPr id="3" name="Content Placeholder 2">
            <a:extLst>
              <a:ext uri="{FF2B5EF4-FFF2-40B4-BE49-F238E27FC236}">
                <a16:creationId xmlns:a16="http://schemas.microsoft.com/office/drawing/2014/main" id="{8425D8F8-484E-4584-89CA-680A40BECC2E}"/>
              </a:ext>
            </a:extLst>
          </p:cNvPr>
          <p:cNvSpPr>
            <a:spLocks noGrp="1"/>
          </p:cNvSpPr>
          <p:nvPr>
            <p:ph idx="1"/>
          </p:nvPr>
        </p:nvSpPr>
        <p:spPr>
          <a:xfrm>
            <a:off x="838200" y="1690688"/>
            <a:ext cx="10515600" cy="5624511"/>
          </a:xfrm>
        </p:spPr>
        <p:txBody>
          <a:bodyPr>
            <a:noAutofit/>
          </a:bodyPr>
          <a:lstStyle/>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No to fire: Much less equipment to carry, no wood to carry or if legal, collect</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 smoke-free, less impact on environment, less danger.  And you can watch stars! Propane fire-pit? Candles?</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Yes fire: Warmth, togetherness, tradition, some cooking.</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See no-trace rules.  Check for fire bans.  Keep fires small.</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Fire Pans </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Fire Blanket – Welding blanket 4’ square</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Safety – clear of brush/grass, burn down, then water down at night? Steel screen for embers. No morning fire unless layover.</a:t>
            </a:r>
          </a:p>
          <a:p>
            <a:pPr marL="342900" marR="0" lvl="0" indent="-342900" algn="just">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Carry </a:t>
            </a:r>
            <a:r>
              <a:rPr lang="en-US" u="sng" dirty="0">
                <a:effectLst/>
                <a:latin typeface="Calibri" panose="020F0502020204030204" pitchFamily="34" charset="0"/>
                <a:ea typeface="Calibri" panose="020F0502020204030204" pitchFamily="34" charset="0"/>
                <a:cs typeface="Times New Roman" panose="02020603050405020304" pitchFamily="18" charset="0"/>
              </a:rPr>
              <a:t>cool</a:t>
            </a:r>
            <a:r>
              <a:rPr lang="en-US" dirty="0">
                <a:effectLst/>
                <a:latin typeface="Calibri" panose="020F0502020204030204" pitchFamily="34" charset="0"/>
                <a:ea typeface="Calibri" panose="020F0502020204030204" pitchFamily="34" charset="0"/>
                <a:cs typeface="Times New Roman" panose="02020603050405020304" pitchFamily="18" charset="0"/>
              </a:rPr>
              <a:t> ashes out in sealed metal container.</a:t>
            </a:r>
          </a:p>
          <a:p>
            <a:endParaRPr lang="en-US" dirty="0"/>
          </a:p>
        </p:txBody>
      </p:sp>
    </p:spTree>
    <p:extLst>
      <p:ext uri="{BB962C8B-B14F-4D97-AF65-F5344CB8AC3E}">
        <p14:creationId xmlns:p14="http://schemas.microsoft.com/office/powerpoint/2010/main" val="326234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42AD-8FFD-45E9-9967-18AA54D7ECD5}"/>
              </a:ext>
            </a:extLst>
          </p:cNvPr>
          <p:cNvSpPr>
            <a:spLocks noGrp="1"/>
          </p:cNvSpPr>
          <p:nvPr>
            <p:ph type="title"/>
          </p:nvPr>
        </p:nvSpPr>
        <p:spPr/>
        <p:txBody>
          <a:bodyPr/>
          <a:lstStyle/>
          <a:p>
            <a:r>
              <a:rPr lang="en-US" dirty="0"/>
              <a:t>The Trip is On: Here </a:t>
            </a:r>
            <a:r>
              <a:rPr lang="en-US" dirty="0" err="1"/>
              <a:t>ya</a:t>
            </a:r>
            <a:r>
              <a:rPr lang="en-US" dirty="0"/>
              <a:t> go!</a:t>
            </a:r>
          </a:p>
        </p:txBody>
      </p:sp>
      <p:sp>
        <p:nvSpPr>
          <p:cNvPr id="3" name="Content Placeholder 2">
            <a:extLst>
              <a:ext uri="{FF2B5EF4-FFF2-40B4-BE49-F238E27FC236}">
                <a16:creationId xmlns:a16="http://schemas.microsoft.com/office/drawing/2014/main" id="{B18CE01E-37F2-4AD9-BBB1-749C9F8D394B}"/>
              </a:ext>
            </a:extLst>
          </p:cNvPr>
          <p:cNvSpPr>
            <a:spLocks noGrp="1"/>
          </p:cNvSpPr>
          <p:nvPr>
            <p:ph idx="1"/>
          </p:nvPr>
        </p:nvSpPr>
        <p:spPr/>
        <p:txBody>
          <a:bodyPr>
            <a:noAutofit/>
          </a:bodyPr>
          <a:lstStyle/>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Put-in: ready/efficient – bags packed, ready for boats, Go early, All help.  Drivers shuttle; packers pack boats.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Safety Talk by TL/C: Stay together (in sight), wear life jackets and whistles, risk-taking, signals with whistles and paddle, stops for hikes, lunches. Rescue procedure, like how to catch a throw rope when you’re swimming.  Look after each other (eyes on life jackets, helmets, hazards, etc.) Re-group after islands.  </a:t>
            </a:r>
          </a:p>
          <a:p>
            <a:pPr marL="342900" marR="0" lvl="0" indent="-342900" algn="just">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Day one is short.  Rapids days are short.</a:t>
            </a:r>
          </a:p>
          <a:p>
            <a:pPr marL="342900" marR="0" lvl="0" indent="-342900" algn="just">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Remember:  Layovers, maybe 1 per 5 days, are wonderful!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18992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C2A67-A4F7-49DD-9241-8E8AE0441AC8}"/>
              </a:ext>
            </a:extLst>
          </p:cNvPr>
          <p:cNvSpPr>
            <a:spLocks noGrp="1"/>
          </p:cNvSpPr>
          <p:nvPr>
            <p:ph type="title"/>
          </p:nvPr>
        </p:nvSpPr>
        <p:spPr>
          <a:xfrm>
            <a:off x="838200" y="365126"/>
            <a:ext cx="10515600" cy="947860"/>
          </a:xfrm>
        </p:spPr>
        <p:txBody>
          <a:bodyPr>
            <a:no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At Camp</a:t>
            </a:r>
            <a:br>
              <a:rPr lang="en-US" sz="4800" dirty="0">
                <a:effectLst/>
                <a:latin typeface="Calibri" panose="020F0502020204030204" pitchFamily="34" charset="0"/>
                <a:ea typeface="Calibri" panose="020F0502020204030204" pitchFamily="34" charset="0"/>
                <a:cs typeface="Times New Roman" panose="02020603050405020304" pitchFamily="18" charset="0"/>
              </a:rPr>
            </a:br>
            <a:endParaRPr lang="en-US" sz="4800" dirty="0"/>
          </a:p>
        </p:txBody>
      </p:sp>
      <p:sp>
        <p:nvSpPr>
          <p:cNvPr id="3" name="Content Placeholder 2">
            <a:extLst>
              <a:ext uri="{FF2B5EF4-FFF2-40B4-BE49-F238E27FC236}">
                <a16:creationId xmlns:a16="http://schemas.microsoft.com/office/drawing/2014/main" id="{C396ADAC-0045-4B98-B786-F90AF4ED7B89}"/>
              </a:ext>
            </a:extLst>
          </p:cNvPr>
          <p:cNvSpPr>
            <a:spLocks noGrp="1"/>
          </p:cNvSpPr>
          <p:nvPr>
            <p:ph idx="1"/>
          </p:nvPr>
        </p:nvSpPr>
        <p:spPr>
          <a:xfrm>
            <a:off x="838200" y="867508"/>
            <a:ext cx="10515600" cy="5990492"/>
          </a:xfrm>
        </p:spPr>
        <p:txBody>
          <a:bodyPr>
            <a:noAutofit/>
          </a:bodyPr>
          <a:lstStyle/>
          <a:p>
            <a:pPr marL="342900" marR="0" lvl="0" indent="-342900" algn="just">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Lead paddlers must recognize camp!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Land facing upstream, leaving space for others.  Help land boats.</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Tie securely (wind and river surges) Sponge and flip canoes?</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All help until setup is done.  Setup is weather-dependent—tents first?  Look for possible limb-fall and drainage pattern.</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Set up groovers well away and outa sight. </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Social time, then dinner and wash before dark.</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Reminder of morning’s embarkment plan.</a:t>
            </a: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Fire, maybe, then put camp and fire safely to bed.</a:t>
            </a:r>
          </a:p>
          <a:p>
            <a:pPr marL="342900" marR="0" lvl="0" indent="-342900" algn="just">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Observe quiet time.</a:t>
            </a:r>
          </a:p>
          <a:p>
            <a:pPr marL="342900" marR="0" lvl="0" indent="-342900" algn="just">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If you feel hypothermic, etc., tell TL/C.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3955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49DA-CEB4-4748-A66A-3EABBEC4D77B}"/>
              </a:ext>
            </a:extLst>
          </p:cNvPr>
          <p:cNvSpPr>
            <a:spLocks noGrp="1"/>
          </p:cNvSpPr>
          <p:nvPr>
            <p:ph type="title"/>
          </p:nvPr>
        </p:nvSpPr>
        <p:spPr/>
        <p:txBody>
          <a:bodyPr/>
          <a:lstStyle/>
          <a:p>
            <a:r>
              <a:rPr lang="en-US" sz="4400" u="sng" dirty="0">
                <a:effectLst/>
                <a:latin typeface="Calibri" panose="020F0502020204030204" pitchFamily="34" charset="0"/>
                <a:ea typeface="Calibri" panose="020F0502020204030204" pitchFamily="34" charset="0"/>
                <a:cs typeface="Times New Roman" panose="02020603050405020304" pitchFamily="18" charset="0"/>
              </a:rPr>
              <a:t>How and where to learn river-tripping</a:t>
            </a:r>
            <a:endParaRPr lang="en-US" dirty="0"/>
          </a:p>
        </p:txBody>
      </p:sp>
      <p:sp>
        <p:nvSpPr>
          <p:cNvPr id="3" name="Content Placeholder 2">
            <a:extLst>
              <a:ext uri="{FF2B5EF4-FFF2-40B4-BE49-F238E27FC236}">
                <a16:creationId xmlns:a16="http://schemas.microsoft.com/office/drawing/2014/main" id="{301728D7-8B84-4062-8829-DF58E7CA9F14}"/>
              </a:ext>
            </a:extLst>
          </p:cNvPr>
          <p:cNvSpPr>
            <a:spLocks noGrp="1"/>
          </p:cNvSpPr>
          <p:nvPr>
            <p:ph idx="1"/>
          </p:nvPr>
        </p:nvSpPr>
        <p:spPr/>
        <p:txBody>
          <a:bodyPr>
            <a:norm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Short trips, good weather, easy rivers and lakes.</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 Green River in Canyonlands and in Wyoming</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North Platte below Saratoga, </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Ruby Horsethief (Loma to </a:t>
            </a:r>
            <a:r>
              <a:rPr lang="en-US" sz="3600" dirty="0" err="1">
                <a:effectLst/>
                <a:latin typeface="Calibri" panose="020F0502020204030204" pitchFamily="34" charset="0"/>
                <a:ea typeface="Calibri" panose="020F0502020204030204" pitchFamily="34" charset="0"/>
                <a:cs typeface="Times New Roman" panose="02020603050405020304" pitchFamily="18" charset="0"/>
              </a:rPr>
              <a:t>Westwater</a:t>
            </a:r>
            <a:r>
              <a:rPr lang="en-US" sz="3600" dirty="0">
                <a:effectLst/>
                <a:latin typeface="Calibri" panose="020F0502020204030204" pitchFamily="34" charset="0"/>
                <a:ea typeface="Calibri" panose="020F0502020204030204" pitchFamily="34" charset="0"/>
                <a:cs typeface="Times New Roman" panose="02020603050405020304" pitchFamily="18" charset="0"/>
              </a:rPr>
              <a:t>) Class 2.</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Gunnison – Delta to Whitewater </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Yampa in Duffy Canyon near Craig.</a:t>
            </a:r>
          </a:p>
          <a:p>
            <a:r>
              <a:rPr lang="en-US" sz="3600" dirty="0"/>
              <a:t>Lakes with multiple campsites</a:t>
            </a:r>
          </a:p>
        </p:txBody>
      </p:sp>
    </p:spTree>
    <p:extLst>
      <p:ext uri="{BB962C8B-B14F-4D97-AF65-F5344CB8AC3E}">
        <p14:creationId xmlns:p14="http://schemas.microsoft.com/office/powerpoint/2010/main" val="1424482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C087A-DCA5-4AD6-90A5-8C33219B9D6C}"/>
              </a:ext>
            </a:extLst>
          </p:cNvPr>
          <p:cNvSpPr>
            <a:spLocks noGrp="1"/>
          </p:cNvSpPr>
          <p:nvPr>
            <p:ph type="title"/>
          </p:nvPr>
        </p:nvSpPr>
        <p:spPr/>
        <p:txBody>
          <a:bodyPr/>
          <a:lstStyle/>
          <a:p>
            <a:r>
              <a:rPr lang="en-US" dirty="0">
                <a:latin typeface="+mn-lt"/>
              </a:rPr>
              <a:t>…And the take-out</a:t>
            </a:r>
          </a:p>
        </p:txBody>
      </p:sp>
      <p:sp>
        <p:nvSpPr>
          <p:cNvPr id="3" name="Content Placeholder 2">
            <a:extLst>
              <a:ext uri="{FF2B5EF4-FFF2-40B4-BE49-F238E27FC236}">
                <a16:creationId xmlns:a16="http://schemas.microsoft.com/office/drawing/2014/main" id="{BE29C215-FE57-4249-8ADF-2BEF80D1945D}"/>
              </a:ext>
            </a:extLst>
          </p:cNvPr>
          <p:cNvSpPr>
            <a:spLocks noGrp="1"/>
          </p:cNvSpPr>
          <p:nvPr>
            <p:ph idx="1"/>
          </p:nvPr>
        </p:nvSpPr>
        <p:spPr>
          <a:xfrm>
            <a:off x="838200" y="1406769"/>
            <a:ext cx="10515600" cy="4770194"/>
          </a:xfrm>
        </p:spPr>
        <p:txBody>
          <a:bodyPr>
            <a:noAutofit/>
          </a:bodyPr>
          <a:lstStyle/>
          <a:p>
            <a:pPr marL="342900" marR="0" lvl="0" indent="-342900" algn="just">
              <a:lnSpc>
                <a:spcPct val="107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Early embarkment, think of wind, discuss plan.</a:t>
            </a:r>
          </a:p>
          <a:p>
            <a:pPr marL="342900" marR="0" lvl="0" indent="-342900" algn="just">
              <a:lnSpc>
                <a:spcPct val="107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Lead paddlers must know take-out by sight. Stay together!</a:t>
            </a:r>
          </a:p>
          <a:p>
            <a:pPr marL="342900" marR="0" lvl="0" indent="-342900" algn="just">
              <a:lnSpc>
                <a:spcPct val="107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At take-out:  Leave room for your group and others. All help!</a:t>
            </a:r>
          </a:p>
          <a:p>
            <a:pPr marL="342900" marR="0" lvl="0" indent="-342900" algn="just">
              <a:lnSpc>
                <a:spcPct val="107000"/>
              </a:lnSpc>
              <a:spcBef>
                <a:spcPts val="0"/>
              </a:spcBef>
              <a:spcAft>
                <a:spcPts val="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Separate piles for separate cars</a:t>
            </a:r>
          </a:p>
          <a:p>
            <a:pPr marL="342900" marR="0" lvl="0" indent="-342900" algn="just">
              <a:lnSpc>
                <a:spcPct val="107000"/>
              </a:lnSpc>
              <a:spcBef>
                <a:spcPts val="0"/>
              </a:spcBef>
              <a:spcAft>
                <a:spcPts val="800"/>
              </a:spcAft>
              <a:buFont typeface="Symbol" panose="05050102010706020507" pitchFamily="18" charset="2"/>
              <a:buChar char=""/>
            </a:pPr>
            <a:r>
              <a:rPr lang="en-US" sz="4000" dirty="0">
                <a:effectLst/>
                <a:latin typeface="Calibri" panose="020F0502020204030204" pitchFamily="34" charset="0"/>
                <a:ea typeface="Calibri" panose="020F0502020204030204" pitchFamily="34" charset="0"/>
                <a:cs typeface="Times New Roman" panose="02020603050405020304" pitchFamily="18" charset="0"/>
              </a:rPr>
              <a:t>Plan a trip pix and celebration party.</a:t>
            </a:r>
          </a:p>
          <a:p>
            <a:endParaRPr lang="en-US" sz="4000" dirty="0"/>
          </a:p>
        </p:txBody>
      </p:sp>
    </p:spTree>
    <p:extLst>
      <p:ext uri="{BB962C8B-B14F-4D97-AF65-F5344CB8AC3E}">
        <p14:creationId xmlns:p14="http://schemas.microsoft.com/office/powerpoint/2010/main" val="266470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98B9-29A6-49CC-826A-3AC501FA52FA}"/>
              </a:ext>
            </a:extLst>
          </p:cNvPr>
          <p:cNvSpPr>
            <a:spLocks noGrp="1"/>
          </p:cNvSpPr>
          <p:nvPr>
            <p:ph type="title"/>
          </p:nvPr>
        </p:nvSpPr>
        <p:spPr/>
        <p:txBody>
          <a:bodyPr/>
          <a:lstStyle/>
          <a:p>
            <a:r>
              <a:rPr lang="en-US" dirty="0"/>
              <a:t>Loading your boat…</a:t>
            </a:r>
          </a:p>
        </p:txBody>
      </p:sp>
      <p:pic>
        <p:nvPicPr>
          <p:cNvPr id="5" name="Content Placeholder 4" descr="A picture containing water, outdoor, mountain, watercraft&#10;&#10;Description automatically generated">
            <a:extLst>
              <a:ext uri="{FF2B5EF4-FFF2-40B4-BE49-F238E27FC236}">
                <a16:creationId xmlns:a16="http://schemas.microsoft.com/office/drawing/2014/main" id="{EFB11DAC-5F21-48C8-9C33-6CE68EF887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376" t="15475" r="18195" b="20457"/>
          <a:stretch/>
        </p:blipFill>
        <p:spPr>
          <a:xfrm>
            <a:off x="838200" y="2364059"/>
            <a:ext cx="4202151" cy="2787804"/>
          </a:xfrm>
        </p:spPr>
      </p:pic>
      <p:sp>
        <p:nvSpPr>
          <p:cNvPr id="6" name="TextBox 5">
            <a:extLst>
              <a:ext uri="{FF2B5EF4-FFF2-40B4-BE49-F238E27FC236}">
                <a16:creationId xmlns:a16="http://schemas.microsoft.com/office/drawing/2014/main" id="{991A3B30-5BE1-4DD3-A99E-1717B0875806}"/>
              </a:ext>
            </a:extLst>
          </p:cNvPr>
          <p:cNvSpPr txBox="1"/>
          <p:nvPr/>
        </p:nvSpPr>
        <p:spPr>
          <a:xfrm>
            <a:off x="5419493" y="2364059"/>
            <a:ext cx="5441795" cy="2246769"/>
          </a:xfrm>
          <a:prstGeom prst="rect">
            <a:avLst/>
          </a:prstGeom>
          <a:noFill/>
        </p:spPr>
        <p:txBody>
          <a:bodyPr wrap="square" rtlCol="0">
            <a:spAutoFit/>
          </a:bodyPr>
          <a:lstStyle/>
          <a:p>
            <a:r>
              <a:rPr lang="en-US" sz="2800" dirty="0"/>
              <a:t>Hah! Not like this!  (On a </a:t>
            </a:r>
            <a:r>
              <a:rPr lang="en-US" sz="2800" dirty="0" err="1"/>
              <a:t>Westwater</a:t>
            </a:r>
            <a:r>
              <a:rPr lang="en-US" sz="2800" dirty="0"/>
              <a:t> trip I jokingly  boasted that my 10-foot canoe would hold all the gear a raft could. Result?  Two more strokes then submarine!)</a:t>
            </a:r>
          </a:p>
        </p:txBody>
      </p:sp>
    </p:spTree>
    <p:extLst>
      <p:ext uri="{BB962C8B-B14F-4D97-AF65-F5344CB8AC3E}">
        <p14:creationId xmlns:p14="http://schemas.microsoft.com/office/powerpoint/2010/main" val="2196742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AAB6-4C4C-45A9-8F2F-418F3398876B}"/>
              </a:ext>
            </a:extLst>
          </p:cNvPr>
          <p:cNvSpPr>
            <a:spLocks noGrp="1"/>
          </p:cNvSpPr>
          <p:nvPr>
            <p:ph type="title"/>
          </p:nvPr>
        </p:nvSpPr>
        <p:spPr>
          <a:xfrm>
            <a:off x="321628" y="5422074"/>
            <a:ext cx="10906008" cy="1115415"/>
          </a:xfrm>
        </p:spPr>
        <p:txBody>
          <a:bodyPr vert="horz" lIns="91440" tIns="45720" rIns="91440" bIns="45720" rtlCol="0" anchor="b">
            <a:normAutofit fontScale="90000"/>
          </a:bodyPr>
          <a:lstStyle/>
          <a:p>
            <a:pPr algn="ctr"/>
            <a:r>
              <a:rPr lang="en-US" sz="3600" kern="1200" dirty="0">
                <a:solidFill>
                  <a:schemeClr val="tx1"/>
                </a:solidFill>
                <a:latin typeface="+mj-lt"/>
                <a:ea typeface="+mj-ea"/>
                <a:cs typeface="+mj-cs"/>
              </a:rPr>
              <a:t>Packing details: Left, groover fits under deck. Center, gear in dry bags ready. Right, loaded and testing balance.  Cooler is bulky!</a:t>
            </a:r>
          </a:p>
        </p:txBody>
      </p:sp>
      <p:pic>
        <p:nvPicPr>
          <p:cNvPr id="5" name="Content Placeholder 4">
            <a:extLst>
              <a:ext uri="{FF2B5EF4-FFF2-40B4-BE49-F238E27FC236}">
                <a16:creationId xmlns:a16="http://schemas.microsoft.com/office/drawing/2014/main" id="{F2034980-2D02-4F14-9215-BFD8CDF2235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2310" b="3"/>
          <a:stretch/>
        </p:blipFill>
        <p:spPr>
          <a:xfrm rot="5400000">
            <a:off x="274665" y="367474"/>
            <a:ext cx="2710556" cy="2616629"/>
          </a:xfrm>
          <a:prstGeom prst="rect">
            <a:avLst/>
          </a:prstGeom>
        </p:spPr>
      </p:pic>
      <p:pic>
        <p:nvPicPr>
          <p:cNvPr id="6" name="Picture 5">
            <a:extLst>
              <a:ext uri="{FF2B5EF4-FFF2-40B4-BE49-F238E27FC236}">
                <a16:creationId xmlns:a16="http://schemas.microsoft.com/office/drawing/2014/main" id="{0DB3E32C-389B-4113-BB03-026AB027E70B}"/>
              </a:ext>
            </a:extLst>
          </p:cNvPr>
          <p:cNvPicPr>
            <a:picLocks noChangeAspect="1"/>
          </p:cNvPicPr>
          <p:nvPr/>
        </p:nvPicPr>
        <p:blipFill rotWithShape="1">
          <a:blip r:embed="rId3">
            <a:extLst>
              <a:ext uri="{28A0092B-C50C-407E-A947-70E740481C1C}">
                <a14:useLocalDpi xmlns:a14="http://schemas.microsoft.com/office/drawing/2010/main" val="0"/>
              </a:ext>
            </a:extLst>
          </a:blip>
          <a:srcRect r="22310" b="3"/>
          <a:stretch/>
        </p:blipFill>
        <p:spPr>
          <a:xfrm rot="5400000">
            <a:off x="3090208" y="395754"/>
            <a:ext cx="4342783" cy="4192295"/>
          </a:xfrm>
          <a:prstGeom prst="rect">
            <a:avLst/>
          </a:prstGeom>
        </p:spPr>
      </p:pic>
      <p:pic>
        <p:nvPicPr>
          <p:cNvPr id="7" name="Picture 6" descr="A picture containing outdoor, tree, red, traveling&#10;&#10;Description automatically generated">
            <a:extLst>
              <a:ext uri="{FF2B5EF4-FFF2-40B4-BE49-F238E27FC236}">
                <a16:creationId xmlns:a16="http://schemas.microsoft.com/office/drawing/2014/main" id="{5A9389AD-F8F8-4A77-9AAE-2550A80E0472}"/>
              </a:ext>
            </a:extLst>
          </p:cNvPr>
          <p:cNvPicPr>
            <a:picLocks noChangeAspect="1"/>
          </p:cNvPicPr>
          <p:nvPr/>
        </p:nvPicPr>
        <p:blipFill rotWithShape="1">
          <a:blip r:embed="rId4">
            <a:extLst>
              <a:ext uri="{28A0092B-C50C-407E-A947-70E740481C1C}">
                <a14:useLocalDpi xmlns:a14="http://schemas.microsoft.com/office/drawing/2010/main" val="0"/>
              </a:ext>
            </a:extLst>
          </a:blip>
          <a:srcRect l="10013" r="17585"/>
          <a:stretch/>
        </p:blipFill>
        <p:spPr>
          <a:xfrm rot="10800000">
            <a:off x="7677609" y="320510"/>
            <a:ext cx="4192293" cy="4342781"/>
          </a:xfrm>
          <a:prstGeom prst="rect">
            <a:avLst/>
          </a:prstGeom>
        </p:spPr>
      </p:pic>
      <p:cxnSp>
        <p:nvCxnSpPr>
          <p:cNvPr id="12" name="Straight Connector 11">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CF8D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959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EA12067D-EF15-4E9F-AA63-B337CED75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C96BA99-464E-4E7D-BA40-1DC3C7969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425"/>
            <a:ext cx="12192002" cy="3397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a:extLst>
              <a:ext uri="{FF2B5EF4-FFF2-40B4-BE49-F238E27FC236}">
                <a16:creationId xmlns:a16="http://schemas.microsoft.com/office/drawing/2014/main" id="{46E69711-E747-42F0-9063-950BA7BAEB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0280" y="-1973720"/>
            <a:ext cx="5486400" cy="12177040"/>
          </a:xfrm>
          <a:prstGeom prst="rect">
            <a:avLst/>
          </a:prstGeom>
        </p:spPr>
      </p:pic>
      <p:sp>
        <p:nvSpPr>
          <p:cNvPr id="2" name="Title 1">
            <a:extLst>
              <a:ext uri="{FF2B5EF4-FFF2-40B4-BE49-F238E27FC236}">
                <a16:creationId xmlns:a16="http://schemas.microsoft.com/office/drawing/2014/main" id="{DE358A12-882B-426F-ACA5-5FD917B05A81}"/>
              </a:ext>
            </a:extLst>
          </p:cNvPr>
          <p:cNvSpPr>
            <a:spLocks noGrp="1"/>
          </p:cNvSpPr>
          <p:nvPr>
            <p:ph type="title"/>
          </p:nvPr>
        </p:nvSpPr>
        <p:spPr>
          <a:xfrm>
            <a:off x="384048" y="3789400"/>
            <a:ext cx="10255329" cy="2264392"/>
          </a:xfrm>
        </p:spPr>
        <p:txBody>
          <a:bodyPr vert="horz" lIns="91440" tIns="45720" rIns="91440" bIns="45720" rtlCol="0" anchor="ctr">
            <a:normAutofit/>
          </a:bodyPr>
          <a:lstStyle/>
          <a:p>
            <a:r>
              <a:rPr lang="en-US" sz="2400" dirty="0"/>
              <a:t>Left: I like this kind of strap. Center: Cooke Sewing solo cover, as recommended by Paddlers member Paul Lang. Right Cooke tandem cover. About $575.  Cover blocks waves and rain, cuts wind resistance.   But can also entrap capsized paddlers.</a:t>
            </a:r>
          </a:p>
        </p:txBody>
      </p:sp>
      <p:pic>
        <p:nvPicPr>
          <p:cNvPr id="2054" name="Picture 6">
            <a:extLst>
              <a:ext uri="{FF2B5EF4-FFF2-40B4-BE49-F238E27FC236}">
                <a16:creationId xmlns:a16="http://schemas.microsoft.com/office/drawing/2014/main" id="{ECE7AD3E-4DF6-4D09-8CB3-A50F47D243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50413" y="471919"/>
            <a:ext cx="2480832" cy="37212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wall, blue&#10;&#10;Description automatically generated">
            <a:extLst>
              <a:ext uri="{FF2B5EF4-FFF2-40B4-BE49-F238E27FC236}">
                <a16:creationId xmlns:a16="http://schemas.microsoft.com/office/drawing/2014/main" id="{9461AE4C-9BA6-448E-8B8F-84EE421E9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10940" y="1124368"/>
            <a:ext cx="2798518" cy="2098888"/>
          </a:xfrm>
          <a:prstGeom prst="rect">
            <a:avLst/>
          </a:prstGeom>
        </p:spPr>
      </p:pic>
      <p:sp>
        <p:nvSpPr>
          <p:cNvPr id="147" name="Rectangle 146">
            <a:extLst>
              <a:ext uri="{FF2B5EF4-FFF2-40B4-BE49-F238E27FC236}">
                <a16:creationId xmlns:a16="http://schemas.microsoft.com/office/drawing/2014/main" id="{1579AADB-A05D-428E-A1F8-99F0910EE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ater, outdoor, tree, boat&#10;&#10;Description automatically generated">
            <a:extLst>
              <a:ext uri="{FF2B5EF4-FFF2-40B4-BE49-F238E27FC236}">
                <a16:creationId xmlns:a16="http://schemas.microsoft.com/office/drawing/2014/main" id="{94AEDBDE-9261-47ED-B283-356FF20142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2974" y="107948"/>
            <a:ext cx="4428068" cy="3321051"/>
          </a:xfrm>
          <a:prstGeom prst="rect">
            <a:avLst/>
          </a:prstGeom>
        </p:spPr>
      </p:pic>
    </p:spTree>
    <p:extLst>
      <p:ext uri="{BB962C8B-B14F-4D97-AF65-F5344CB8AC3E}">
        <p14:creationId xmlns:p14="http://schemas.microsoft.com/office/powerpoint/2010/main" val="3186473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1EA3-057D-4DC4-AA99-F8BCAF32D4B5}"/>
              </a:ext>
            </a:extLst>
          </p:cNvPr>
          <p:cNvSpPr>
            <a:spLocks noGrp="1"/>
          </p:cNvSpPr>
          <p:nvPr>
            <p:ph type="title"/>
          </p:nvPr>
        </p:nvSpPr>
        <p:spPr>
          <a:xfrm>
            <a:off x="4965430" y="629268"/>
            <a:ext cx="6586491" cy="1286160"/>
          </a:xfrm>
        </p:spPr>
        <p:txBody>
          <a:bodyPr anchor="b">
            <a:normAutofit/>
          </a:bodyPr>
          <a:lstStyle/>
          <a:p>
            <a:r>
              <a:rPr lang="en-US" sz="4100"/>
              <a:t>Packing into a </a:t>
            </a:r>
            <a:r>
              <a:rPr lang="en-US" sz="4100" err="1"/>
              <a:t>hardshell</a:t>
            </a:r>
            <a:r>
              <a:rPr lang="en-US" sz="4100"/>
              <a:t> kayak</a:t>
            </a:r>
          </a:p>
        </p:txBody>
      </p:sp>
      <p:sp>
        <p:nvSpPr>
          <p:cNvPr id="8" name="Content Placeholder 7">
            <a:extLst>
              <a:ext uri="{FF2B5EF4-FFF2-40B4-BE49-F238E27FC236}">
                <a16:creationId xmlns:a16="http://schemas.microsoft.com/office/drawing/2014/main" id="{5688BC06-2F99-4DD4-B69F-EF306F675AF1}"/>
              </a:ext>
            </a:extLst>
          </p:cNvPr>
          <p:cNvSpPr>
            <a:spLocks noGrp="1"/>
          </p:cNvSpPr>
          <p:nvPr>
            <p:ph idx="1"/>
          </p:nvPr>
        </p:nvSpPr>
        <p:spPr>
          <a:xfrm>
            <a:off x="4965431" y="2438400"/>
            <a:ext cx="6586489" cy="3785419"/>
          </a:xfrm>
        </p:spPr>
        <p:txBody>
          <a:bodyPr>
            <a:normAutofit lnSpcReduction="10000"/>
          </a:bodyPr>
          <a:lstStyle/>
          <a:p>
            <a:r>
              <a:rPr lang="en-US" sz="2000" dirty="0"/>
              <a:t>This is a hatched kayak for self-support trips, a Liquid Logic Remix 9.</a:t>
            </a:r>
          </a:p>
          <a:p>
            <a:r>
              <a:rPr lang="en-US" sz="2000" dirty="0"/>
              <a:t>I remove foot pegs, then work NRS stow float in one front channel.  It has clothes, maybe a compact air mattress.</a:t>
            </a:r>
          </a:p>
          <a:p>
            <a:r>
              <a:rPr lang="en-US" sz="2000" dirty="0"/>
              <a:t>Other front channel has very small 2-man tent (Big Agnes Fly Creek), sleeping bag—if down, likely in a plastic bag.</a:t>
            </a:r>
          </a:p>
          <a:p>
            <a:r>
              <a:rPr lang="en-US" sz="2000" dirty="0"/>
              <a:t>Rear hatch: food, stove, some water etc.  Hatch leaks, so use dry bag.  Water capacity is very limiting factor!</a:t>
            </a:r>
          </a:p>
          <a:p>
            <a:r>
              <a:rPr lang="en-US" sz="2000" dirty="0"/>
              <a:t>Space behind seat:  Throw bag, rain/emergency clothes.</a:t>
            </a:r>
          </a:p>
          <a:p>
            <a:r>
              <a:rPr lang="en-US" sz="2000" dirty="0"/>
              <a:t>Note groover strapped behind seat.</a:t>
            </a:r>
          </a:p>
          <a:p>
            <a:r>
              <a:rPr lang="en-US" sz="2000" dirty="0"/>
              <a:t>Google “self-support kayak trips.”   Very minimalist!</a:t>
            </a:r>
          </a:p>
          <a:p>
            <a:endParaRPr lang="en-US" sz="2000" dirty="0"/>
          </a:p>
          <a:p>
            <a:endParaRPr lang="en-US" sz="2000" dirty="0"/>
          </a:p>
        </p:txBody>
      </p:sp>
      <p:pic>
        <p:nvPicPr>
          <p:cNvPr id="4" name="Content Placeholder 4" descr="A picture containing grass, tree, outdoor, raft&#10;&#10;Description automatically generated">
            <a:extLst>
              <a:ext uri="{FF2B5EF4-FFF2-40B4-BE49-F238E27FC236}">
                <a16:creationId xmlns:a16="http://schemas.microsoft.com/office/drawing/2014/main" id="{DB5BC661-6D6D-4F37-8CCB-3AE30A5AAA79}"/>
              </a:ext>
            </a:extLst>
          </p:cNvPr>
          <p:cNvPicPr>
            <a:picLocks noChangeAspect="1"/>
          </p:cNvPicPr>
          <p:nvPr/>
        </p:nvPicPr>
        <p:blipFill rotWithShape="1">
          <a:blip r:embed="rId2">
            <a:extLst>
              <a:ext uri="{28A0092B-C50C-407E-A947-70E740481C1C}">
                <a14:useLocalDpi xmlns:a14="http://schemas.microsoft.com/office/drawing/2010/main" val="0"/>
              </a:ext>
            </a:extLst>
          </a:blip>
          <a:srcRect t="9875" r="-1" b="-1"/>
          <a:stretch/>
        </p:blipFill>
        <p:spPr>
          <a:xfrm rot="5400000">
            <a:off x="-1111204" y="1111204"/>
            <a:ext cx="6858000" cy="4635591"/>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BB6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5677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AF09-4681-4C9B-B3E9-BEB2E3B292A6}"/>
              </a:ext>
            </a:extLst>
          </p:cNvPr>
          <p:cNvSpPr>
            <a:spLocks noGrp="1"/>
          </p:cNvSpPr>
          <p:nvPr>
            <p:ph type="title"/>
          </p:nvPr>
        </p:nvSpPr>
        <p:spPr/>
        <p:txBody>
          <a:bodyPr/>
          <a:lstStyle/>
          <a:p>
            <a:r>
              <a:rPr lang="en-US" dirty="0"/>
              <a:t>Shallow River: Where is the deeper current?</a:t>
            </a:r>
          </a:p>
        </p:txBody>
      </p:sp>
      <p:pic>
        <p:nvPicPr>
          <p:cNvPr id="5" name="Content Placeholder 4" descr="A picture containing outdoor, stone, cement&#10;&#10;Description automatically generated">
            <a:extLst>
              <a:ext uri="{FF2B5EF4-FFF2-40B4-BE49-F238E27FC236}">
                <a16:creationId xmlns:a16="http://schemas.microsoft.com/office/drawing/2014/main" id="{B6190992-FF69-4EB5-8490-488EDDF21C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8449733" y="2427287"/>
            <a:ext cx="4064000" cy="3048000"/>
          </a:xfrm>
        </p:spPr>
      </p:pic>
      <p:sp>
        <p:nvSpPr>
          <p:cNvPr id="6" name="TextBox 5">
            <a:extLst>
              <a:ext uri="{FF2B5EF4-FFF2-40B4-BE49-F238E27FC236}">
                <a16:creationId xmlns:a16="http://schemas.microsoft.com/office/drawing/2014/main" id="{7986FBA6-3099-403E-AF70-6371BE995C33}"/>
              </a:ext>
            </a:extLst>
          </p:cNvPr>
          <p:cNvSpPr txBox="1"/>
          <p:nvPr/>
        </p:nvSpPr>
        <p:spPr>
          <a:xfrm>
            <a:off x="982134" y="1567885"/>
            <a:ext cx="7179733" cy="2246769"/>
          </a:xfrm>
          <a:prstGeom prst="rect">
            <a:avLst/>
          </a:prstGeom>
          <a:noFill/>
        </p:spPr>
        <p:txBody>
          <a:bodyPr wrap="square" rtlCol="0">
            <a:spAutoFit/>
          </a:bodyPr>
          <a:lstStyle/>
          <a:p>
            <a:r>
              <a:rPr lang="en-US" sz="2800" dirty="0"/>
              <a:t>Notice Río </a:t>
            </a:r>
            <a:r>
              <a:rPr lang="en-US" sz="2800" dirty="0" err="1"/>
              <a:t>Acero</a:t>
            </a:r>
            <a:r>
              <a:rPr lang="en-US" sz="2800" dirty="0"/>
              <a:t> here:  Now your heavily loaded canoe is looking for enough depth to float. Strongest current pushes to outside bank,  therefore channel is along the red rope.</a:t>
            </a:r>
          </a:p>
          <a:p>
            <a:endParaRPr lang="en-US" sz="2800" dirty="0"/>
          </a:p>
        </p:txBody>
      </p:sp>
      <p:pic>
        <p:nvPicPr>
          <p:cNvPr id="7" name="Content Placeholder 4" descr="A picture containing outdoor, stone, cement&#10;&#10;Description automatically generated">
            <a:extLst>
              <a:ext uri="{FF2B5EF4-FFF2-40B4-BE49-F238E27FC236}">
                <a16:creationId xmlns:a16="http://schemas.microsoft.com/office/drawing/2014/main" id="{30C378C8-2568-4F2F-A737-4FF2BBA58A2C}"/>
              </a:ext>
            </a:extLst>
          </p:cNvPr>
          <p:cNvPicPr>
            <a:picLocks noChangeAspect="1"/>
          </p:cNvPicPr>
          <p:nvPr/>
        </p:nvPicPr>
        <p:blipFill rotWithShape="1">
          <a:blip r:embed="rId2">
            <a:extLst>
              <a:ext uri="{28A0092B-C50C-407E-A947-70E740481C1C}">
                <a14:useLocalDpi xmlns:a14="http://schemas.microsoft.com/office/drawing/2010/main" val="0"/>
              </a:ext>
            </a:extLst>
          </a:blip>
          <a:srcRect l="21297" t="56666" r="43703" b="7778"/>
          <a:stretch/>
        </p:blipFill>
        <p:spPr>
          <a:xfrm rot="5400000">
            <a:off x="494493" y="4294994"/>
            <a:ext cx="2887136" cy="2199723"/>
          </a:xfrm>
          <a:prstGeom prst="rect">
            <a:avLst/>
          </a:prstGeom>
        </p:spPr>
      </p:pic>
      <p:sp>
        <p:nvSpPr>
          <p:cNvPr id="8" name="TextBox 7">
            <a:extLst>
              <a:ext uri="{FF2B5EF4-FFF2-40B4-BE49-F238E27FC236}">
                <a16:creationId xmlns:a16="http://schemas.microsoft.com/office/drawing/2014/main" id="{1DFDB9BF-6F95-4DE0-9006-77D8D7A08B85}"/>
              </a:ext>
            </a:extLst>
          </p:cNvPr>
          <p:cNvSpPr txBox="1"/>
          <p:nvPr/>
        </p:nvSpPr>
        <p:spPr>
          <a:xfrm>
            <a:off x="3234268" y="3951287"/>
            <a:ext cx="5198531" cy="2246769"/>
          </a:xfrm>
          <a:prstGeom prst="rect">
            <a:avLst/>
          </a:prstGeom>
          <a:noFill/>
        </p:spPr>
        <p:txBody>
          <a:bodyPr wrap="square" rtlCol="0">
            <a:spAutoFit/>
          </a:bodyPr>
          <a:lstStyle/>
          <a:p>
            <a:r>
              <a:rPr lang="en-US" sz="2800" dirty="0"/>
              <a:t>However, strainers (parsley  bunch) happen along outside bends. So round the turn upstream cautiously, eyes open! A back-ferry would miss the danger.</a:t>
            </a:r>
          </a:p>
        </p:txBody>
      </p:sp>
    </p:spTree>
    <p:extLst>
      <p:ext uri="{BB962C8B-B14F-4D97-AF65-F5344CB8AC3E}">
        <p14:creationId xmlns:p14="http://schemas.microsoft.com/office/powerpoint/2010/main" val="2352989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6C5F-3A85-4BFA-99AC-22E1AE3D1829}"/>
              </a:ext>
            </a:extLst>
          </p:cNvPr>
          <p:cNvSpPr>
            <a:spLocks noGrp="1"/>
          </p:cNvSpPr>
          <p:nvPr>
            <p:ph type="title"/>
          </p:nvPr>
        </p:nvSpPr>
        <p:spPr>
          <a:xfrm>
            <a:off x="838200" y="365126"/>
            <a:ext cx="10515600" cy="315912"/>
          </a:xfrm>
        </p:spPr>
        <p:txBody>
          <a:bodyPr>
            <a:noAutofit/>
          </a:bodyPr>
          <a:lstStyle/>
          <a:p>
            <a:r>
              <a:rPr lang="en-US" sz="2400" dirty="0"/>
              <a:t>A Planning Sheet, Page 1</a:t>
            </a:r>
          </a:p>
        </p:txBody>
      </p:sp>
      <p:sp>
        <p:nvSpPr>
          <p:cNvPr id="3" name="Content Placeholder 2">
            <a:extLst>
              <a:ext uri="{FF2B5EF4-FFF2-40B4-BE49-F238E27FC236}">
                <a16:creationId xmlns:a16="http://schemas.microsoft.com/office/drawing/2014/main" id="{21329F01-75E0-4E96-B794-37E251A04CC5}"/>
              </a:ext>
            </a:extLst>
          </p:cNvPr>
          <p:cNvSpPr>
            <a:spLocks noGrp="1"/>
          </p:cNvSpPr>
          <p:nvPr>
            <p:ph idx="1"/>
          </p:nvPr>
        </p:nvSpPr>
        <p:spPr>
          <a:xfrm>
            <a:off x="838200" y="681038"/>
            <a:ext cx="10515600" cy="5495925"/>
          </a:xfrm>
        </p:spPr>
        <p:txBody>
          <a:bodyPr>
            <a:normAutofit fontScale="85000" lnSpcReduction="10000"/>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2021  </a:t>
            </a:r>
            <a:r>
              <a:rPr lang="en-US" sz="1800" dirty="0">
                <a:effectLst/>
                <a:latin typeface="Times New Roman" panose="02020603050405020304" pitchFamily="18" charset="0"/>
                <a:ea typeface="Times New Roman" panose="02020603050405020304" pitchFamily="18" charset="0"/>
              </a:rPr>
              <a:t>- weather predicted as of 10/4: high 55-65, low 32,   rain Tuesday pm and eve.  Flow 10/4  3380 (good)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Vail Pass 10/10:  Snow and Rain likely.  No fire ban 10/4</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2021 Personnel:  George X (cell 606 431 3456), the Y’s (cell…) List continues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Put-in Monday, Oct 11.  Take out Wednesday, Oct 13.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Regs: Please review the regs: </a:t>
            </a:r>
            <a:r>
              <a:rPr lang="en-US" sz="1800" u="sng" dirty="0">
                <a:solidFill>
                  <a:srgbClr val="0563C1"/>
                </a:solidFill>
                <a:effectLst/>
                <a:latin typeface="Times New Roman" panose="02020603050405020304" pitchFamily="18" charset="0"/>
                <a:ea typeface="Times New Roman" panose="02020603050405020304" pitchFamily="18" charset="0"/>
                <a:hlinkClick r:id="rId2"/>
              </a:rPr>
              <a:t>https://www.recreation.gov/permits/74466/additional-information</a:t>
            </a:r>
            <a:r>
              <a:rPr lang="en-US" sz="1800" dirty="0">
                <a:effectLst/>
                <a:latin typeface="Times New Roman" panose="02020603050405020304" pitchFamily="18" charset="0"/>
                <a:ea typeface="Times New Roman" panose="02020603050405020304" pitchFamily="18" charset="0"/>
              </a:rPr>
              <a:t>   Must have throw rope and bailing device, extra paddle, groover that carries its contents in a hard shell.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Night before put-in: </a:t>
            </a:r>
            <a:r>
              <a:rPr lang="en-US" sz="1800" b="1" dirty="0">
                <a:effectLst/>
                <a:latin typeface="Times New Roman" panose="02020603050405020304" pitchFamily="18" charset="0"/>
                <a:ea typeface="Times New Roman" panose="02020603050405020304" pitchFamily="18" charset="0"/>
              </a:rPr>
              <a:t>  (Motel or Campground info)</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Eat together eve of 10</a:t>
            </a:r>
            <a:r>
              <a:rPr lang="en-US" sz="1800" b="1" baseline="30000" dirty="0">
                <a:effectLst/>
                <a:latin typeface="Times New Roman" panose="02020603050405020304" pitchFamily="18" charset="0"/>
                <a:ea typeface="Times New Roman" panose="02020603050405020304" pitchFamily="18" charset="0"/>
              </a:rPr>
              <a:t>th</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Mex. </a:t>
            </a:r>
            <a:r>
              <a:rPr lang="en-US" sz="1800" dirty="0" err="1">
                <a:effectLst/>
                <a:latin typeface="Times New Roman" panose="02020603050405020304" pitchFamily="18" charset="0"/>
                <a:ea typeface="Times New Roman" panose="02020603050405020304" pitchFamily="18" charset="0"/>
              </a:rPr>
              <a:t>rstrnt</a:t>
            </a:r>
            <a:r>
              <a:rPr lang="en-US" sz="1800" dirty="0">
                <a:effectLst/>
                <a:latin typeface="Times New Roman" panose="02020603050405020304" pitchFamily="18" charset="0"/>
                <a:ea typeface="Times New Roman" panose="02020603050405020304" pitchFamily="18" charset="0"/>
              </a:rPr>
              <a:t> (behind </a:t>
            </a:r>
            <a:r>
              <a:rPr lang="en-US" sz="1800" dirty="0" err="1">
                <a:effectLst/>
                <a:latin typeface="Times New Roman" panose="02020603050405020304" pitchFamily="18" charset="0"/>
                <a:ea typeface="Times New Roman" panose="02020603050405020304" pitchFamily="18" charset="0"/>
              </a:rPr>
              <a:t>Supermkt</a:t>
            </a:r>
            <a:r>
              <a:rPr lang="en-US" sz="1800" dirty="0">
                <a:effectLst/>
                <a:latin typeface="Times New Roman" panose="02020603050405020304" pitchFamily="18" charset="0"/>
                <a:ea typeface="Times New Roman" panose="02020603050405020304" pitchFamily="18" charset="0"/>
              </a:rPr>
              <a:t>, then east) is very good.</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We usually reach take-out at </a:t>
            </a:r>
            <a:r>
              <a:rPr lang="en-US" sz="1800" dirty="0" err="1">
                <a:effectLst/>
                <a:latin typeface="Times New Roman" panose="02020603050405020304" pitchFamily="18" charset="0"/>
                <a:ea typeface="Times New Roman" panose="02020603050405020304" pitchFamily="18" charset="0"/>
              </a:rPr>
              <a:t>Westwater</a:t>
            </a:r>
            <a:r>
              <a:rPr lang="en-US" sz="1800" dirty="0">
                <a:effectLst/>
                <a:latin typeface="Times New Roman" panose="02020603050405020304" pitchFamily="18" charset="0"/>
                <a:ea typeface="Times New Roman" panose="02020603050405020304" pitchFamily="18" charset="0"/>
              </a:rPr>
              <a:t> Ranger Station about noon, and finish packing gear in cars about 2.  Some decide to drive all the way home, and some to motels.</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Shuttle</a:t>
            </a:r>
            <a:r>
              <a:rPr lang="en-US" sz="1800" dirty="0">
                <a:effectLst/>
                <a:latin typeface="Times New Roman" panose="02020603050405020304" pitchFamily="18" charset="0"/>
                <a:ea typeface="Times New Roman" panose="02020603050405020304" pitchFamily="18" charset="0"/>
              </a:rPr>
              <a:t> :  Split into drivers and boat-packers.  Gear should be ready to drop quickly—</a:t>
            </a:r>
            <a:r>
              <a:rPr lang="en-US" sz="1800" u="sng" dirty="0">
                <a:effectLst/>
                <a:latin typeface="Times New Roman" panose="02020603050405020304" pitchFamily="18" charset="0"/>
                <a:ea typeface="Times New Roman" panose="02020603050405020304" pitchFamily="18" charset="0"/>
              </a:rPr>
              <a:t>already packed in the dry bags, etc.</a:t>
            </a:r>
            <a:r>
              <a:rPr lang="en-US" sz="1800" dirty="0">
                <a:effectLst/>
                <a:latin typeface="Times New Roman" panose="02020603050405020304" pitchFamily="18" charset="0"/>
                <a:ea typeface="Times New Roman" panose="02020603050405020304" pitchFamily="18" charset="0"/>
              </a:rPr>
              <a:t>  Drivers then take the cars to take-out and return in truck, which will then be shuttled by Rimrock.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Put-In:</a:t>
            </a:r>
            <a:r>
              <a:rPr lang="en-US" sz="1800" dirty="0">
                <a:effectLst/>
                <a:latin typeface="Times New Roman" panose="02020603050405020304" pitchFamily="18" charset="0"/>
                <a:ea typeface="Times New Roman" panose="02020603050405020304" pitchFamily="18" charset="0"/>
              </a:rPr>
              <a:t>  Meet Monday morning, 10/11, at Put in at 8:00 a.m., quickly set gear next to boats.  Shuttle drivers drive cars to Take-out, leaving by 9:00, back by 11:00. Boat-riggers rig while they’re gone.  </a:t>
            </a: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Directions to </a:t>
            </a:r>
            <a:r>
              <a:rPr lang="en-US" sz="1800" dirty="0" err="1">
                <a:solidFill>
                  <a:srgbClr val="000000"/>
                </a:solidFill>
                <a:effectLst/>
                <a:latin typeface="Times New Roman" panose="02020603050405020304" pitchFamily="18" charset="0"/>
                <a:ea typeface="Times New Roman" panose="02020603050405020304" pitchFamily="18" charset="0"/>
              </a:rPr>
              <a:t>Westwater</a:t>
            </a:r>
            <a:r>
              <a:rPr lang="en-US" sz="1800" dirty="0">
                <a:solidFill>
                  <a:srgbClr val="000000"/>
                </a:solidFill>
                <a:effectLst/>
                <a:latin typeface="Times New Roman" panose="02020603050405020304" pitchFamily="18" charset="0"/>
                <a:ea typeface="Times New Roman" panose="02020603050405020304" pitchFamily="18" charset="0"/>
              </a:rPr>
              <a:t> for take-out: Cross Utah border;</a:t>
            </a:r>
            <a:r>
              <a:rPr lang="en-US" sz="1800" b="0" dirty="0">
                <a:solidFill>
                  <a:srgbClr val="000000"/>
                </a:solidFill>
                <a:effectLst/>
                <a:latin typeface="Verdana" panose="020B0604030504040204" pitchFamily="34" charset="0"/>
                <a:ea typeface="Times New Roman" panose="02020603050405020304" pitchFamily="18" charset="0"/>
              </a:rPr>
              <a:t> </a:t>
            </a:r>
            <a:r>
              <a:rPr lang="en-US" sz="1800" b="0" dirty="0" err="1">
                <a:solidFill>
                  <a:srgbClr val="000000"/>
                </a:solidFill>
                <a:effectLst/>
                <a:latin typeface="Verdana" panose="020B0604030504040204" pitchFamily="34" charset="0"/>
                <a:ea typeface="Times New Roman" panose="02020603050405020304" pitchFamily="18" charset="0"/>
              </a:rPr>
              <a:t>Westwater</a:t>
            </a:r>
            <a:r>
              <a:rPr lang="en-US" sz="1800" b="0" dirty="0">
                <a:solidFill>
                  <a:srgbClr val="000000"/>
                </a:solidFill>
                <a:effectLst/>
                <a:latin typeface="Verdana" panose="020B0604030504040204" pitchFamily="34" charset="0"/>
                <a:ea typeface="Times New Roman" panose="02020603050405020304" pitchFamily="18" charset="0"/>
              </a:rPr>
              <a:t> Ranger Station (the take-out for Ruby Horsethief/Loma Run):</a:t>
            </a:r>
            <a:r>
              <a:rPr lang="en-US" sz="1800" dirty="0">
                <a:solidFill>
                  <a:srgbClr val="000000"/>
                </a:solidFill>
                <a:effectLst/>
                <a:latin typeface="Verdana" panose="020B0604030504040204" pitchFamily="34" charset="0"/>
                <a:ea typeface="Times New Roman" panose="02020603050405020304" pitchFamily="18" charset="0"/>
              </a:rPr>
              <a:t> </a:t>
            </a:r>
            <a:br>
              <a:rPr lang="en-US" sz="1800" dirty="0">
                <a:solidFill>
                  <a:srgbClr val="000000"/>
                </a:solidFill>
                <a:effectLst/>
                <a:latin typeface="Verdana" panose="020B0604030504040204" pitchFamily="34" charset="0"/>
                <a:ea typeface="Times New Roman" panose="02020603050405020304" pitchFamily="18" charset="0"/>
              </a:rPr>
            </a:br>
            <a:r>
              <a:rPr lang="en-US" sz="1800" dirty="0">
                <a:solidFill>
                  <a:srgbClr val="000000"/>
                </a:solidFill>
                <a:effectLst/>
                <a:latin typeface="Verdana" panose="020B0604030504040204" pitchFamily="34" charset="0"/>
                <a:ea typeface="Times New Roman" panose="02020603050405020304" pitchFamily="18" charset="0"/>
              </a:rPr>
              <a:t>From Interstate 70, take exit 227. Turn south at the stop sign and proceed for nine miles to the Ranger Station.   Alternate Route:  From I-70, take exit 221. Turn north at the stop sign. Turn right onto the road paralleling I-70. Turn left shortly after passing over </a:t>
            </a:r>
            <a:r>
              <a:rPr lang="en-US" sz="1800" dirty="0" err="1">
                <a:solidFill>
                  <a:srgbClr val="000000"/>
                </a:solidFill>
                <a:effectLst/>
                <a:latin typeface="Verdana" panose="020B0604030504040204" pitchFamily="34" charset="0"/>
                <a:ea typeface="Times New Roman" panose="02020603050405020304" pitchFamily="18" charset="0"/>
              </a:rPr>
              <a:t>Westwater</a:t>
            </a:r>
            <a:r>
              <a:rPr lang="en-US" sz="1800" dirty="0">
                <a:solidFill>
                  <a:srgbClr val="000000"/>
                </a:solidFill>
                <a:effectLst/>
                <a:latin typeface="Verdana" panose="020B0604030504040204" pitchFamily="34" charset="0"/>
                <a:ea typeface="Times New Roman" panose="02020603050405020304" pitchFamily="18" charset="0"/>
              </a:rPr>
              <a:t> Creek. Follow this road for 4.5 miles to the Ranger Station. </a:t>
            </a:r>
            <a:r>
              <a:rPr lang="en-US" sz="1800" b="1" dirty="0">
                <a:solidFill>
                  <a:srgbClr val="000000"/>
                </a:solidFill>
                <a:effectLst/>
                <a:latin typeface="Verdana" panose="020B0604030504040204" pitchFamily="34" charset="0"/>
                <a:ea typeface="Times New Roman" panose="02020603050405020304" pitchFamily="18" charset="0"/>
              </a:rPr>
              <a:t>Do not attempt this route during or shortly after inclement weather.</a:t>
            </a:r>
            <a:r>
              <a:rPr lang="en-US" sz="1800" dirty="0">
                <a:solidFill>
                  <a:srgbClr val="000000"/>
                </a:solidFill>
                <a:effectLst/>
                <a:latin typeface="Verdana" panose="020B0604030504040204" pitchFamily="34" charset="0"/>
                <a:ea typeface="Times New Roman" panose="02020603050405020304" pitchFamily="18" charset="0"/>
              </a:rPr>
              <a:t> The section of the road under the Interstate becomes impassable when wet.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57757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B86A-A1BF-4F0B-AF98-05F473CF0350}"/>
              </a:ext>
            </a:extLst>
          </p:cNvPr>
          <p:cNvSpPr>
            <a:spLocks noGrp="1"/>
          </p:cNvSpPr>
          <p:nvPr>
            <p:ph type="title"/>
          </p:nvPr>
        </p:nvSpPr>
        <p:spPr>
          <a:xfrm>
            <a:off x="838200" y="365126"/>
            <a:ext cx="10515600" cy="315912"/>
          </a:xfrm>
        </p:spPr>
        <p:txBody>
          <a:bodyPr>
            <a:noAutofit/>
          </a:bodyPr>
          <a:lstStyle/>
          <a:p>
            <a:r>
              <a:rPr lang="en-US" sz="2400" dirty="0"/>
              <a:t>Planning Sheet, p2</a:t>
            </a:r>
          </a:p>
        </p:txBody>
      </p:sp>
      <p:sp>
        <p:nvSpPr>
          <p:cNvPr id="3" name="Content Placeholder 2">
            <a:extLst>
              <a:ext uri="{FF2B5EF4-FFF2-40B4-BE49-F238E27FC236}">
                <a16:creationId xmlns:a16="http://schemas.microsoft.com/office/drawing/2014/main" id="{15716F0B-015A-490F-A906-9AE2C0D7136C}"/>
              </a:ext>
            </a:extLst>
          </p:cNvPr>
          <p:cNvSpPr>
            <a:spLocks noGrp="1"/>
          </p:cNvSpPr>
          <p:nvPr>
            <p:ph idx="1"/>
          </p:nvPr>
        </p:nvSpPr>
        <p:spPr>
          <a:xfrm>
            <a:off x="838200" y="876300"/>
            <a:ext cx="10515600" cy="5300663"/>
          </a:xfrm>
        </p:spPr>
        <p:txBody>
          <a:bodyPr>
            <a:normAutofit fontScale="62500" lnSpcReduction="20000"/>
          </a:bodyPr>
          <a:lstStyle/>
          <a:p>
            <a:pPr marL="0" marR="0">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Group Gear (share the load in boats, even if it isn’t your gear)</a:t>
            </a:r>
            <a:r>
              <a:rPr lang="en-US" sz="1800" u="sng"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u="none" strike="noStrike"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Firewood: </a:t>
            </a:r>
            <a:r>
              <a:rPr lang="en-US" sz="1800" b="1" dirty="0">
                <a:effectLst/>
                <a:latin typeface="Times New Roman" panose="02020603050405020304" pitchFamily="18" charset="0"/>
                <a:ea typeface="Times New Roman" panose="02020603050405020304" pitchFamily="18" charset="0"/>
              </a:rPr>
              <a:t> </a:t>
            </a:r>
            <a:r>
              <a:rPr lang="en-US" sz="1800" b="0" dirty="0" err="1">
                <a:effectLst/>
                <a:latin typeface="Times New Roman" panose="02020603050405020304" pitchFamily="18" charset="0"/>
                <a:ea typeface="Times New Roman" panose="02020603050405020304" pitchFamily="18" charset="0"/>
              </a:rPr>
              <a:t>Hermanns</a:t>
            </a:r>
            <a:r>
              <a:rPr lang="en-US" sz="1800" b="0" dirty="0">
                <a:effectLst/>
                <a:latin typeface="Times New Roman" panose="02020603050405020304" pitchFamily="18" charset="0"/>
                <a:ea typeface="Times New Roman" panose="02020603050405020304" pitchFamily="18" charset="0"/>
              </a:rPr>
              <a:t> and _Pete_ if there is no fire ban.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457200">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1-2 stoves:  </a:t>
            </a:r>
            <a:r>
              <a:rPr lang="en-US" sz="1800" i="0" dirty="0">
                <a:effectLst/>
                <a:latin typeface="Times New Roman" panose="02020603050405020304" pitchFamily="18" charset="0"/>
                <a:ea typeface="Times New Roman" panose="02020603050405020304" pitchFamily="18" charset="0"/>
              </a:rPr>
              <a:t>Two-burner Stouts, plus single-burner </a:t>
            </a:r>
            <a:r>
              <a:rPr lang="en-US" sz="1800" i="0" u="sng" dirty="0" err="1">
                <a:effectLst/>
                <a:latin typeface="Times New Roman" panose="02020603050405020304" pitchFamily="18" charset="0"/>
                <a:ea typeface="Times New Roman" panose="02020603050405020304" pitchFamily="18" charset="0"/>
              </a:rPr>
              <a:t>Hindes</a:t>
            </a:r>
            <a:endParaRPr lang="en-US" sz="18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800" i="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2-3  tables :</a:t>
            </a:r>
            <a:r>
              <a:rPr lang="en-US" sz="1800" dirty="0">
                <a:effectLst/>
                <a:latin typeface="Times New Roman" panose="02020603050405020304" pitchFamily="18" charset="0"/>
                <a:ea typeface="Times New Roman" panose="02020603050405020304" pitchFamily="18" charset="0"/>
              </a:rPr>
              <a:t>  Debbie,  Pete, maybe Stouts (can leave in car)  </a:t>
            </a:r>
            <a:r>
              <a:rPr lang="en-US" sz="1800" b="1" u="sng" dirty="0">
                <a:effectLst/>
                <a:latin typeface="Times New Roman" panose="02020603050405020304" pitchFamily="18" charset="0"/>
                <a:ea typeface="Times New Roman" panose="02020603050405020304" pitchFamily="18" charset="0"/>
              </a:rPr>
              <a:t>lantern:</a:t>
            </a:r>
            <a:r>
              <a:rPr lang="en-US" sz="1800" dirty="0">
                <a:effectLst/>
                <a:latin typeface="Times New Roman" panose="02020603050405020304" pitchFamily="18" charset="0"/>
                <a:ea typeface="Times New Roman" panose="02020603050405020304" pitchFamily="18" charset="0"/>
              </a:rPr>
              <a:t>  </a:t>
            </a:r>
            <a:r>
              <a:rPr lang="en-US" sz="1800" i="1" dirty="0">
                <a:effectLst/>
                <a:latin typeface="Times New Roman" panose="02020603050405020304" pitchFamily="18" charset="0"/>
                <a:ea typeface="Times New Roman" panose="02020603050405020304" pitchFamily="18" charset="0"/>
              </a:rPr>
              <a:t>Herms,  </a:t>
            </a:r>
            <a:endParaRPr lang="en-US" sz="1800" dirty="0">
              <a:effectLst/>
              <a:latin typeface="Times New Roman" panose="02020603050405020304" pitchFamily="18" charset="0"/>
              <a:ea typeface="Times New Roman" panose="02020603050405020304" pitchFamily="18" charset="0"/>
            </a:endParaRPr>
          </a:p>
          <a:p>
            <a:pPr marL="457200" marR="0" indent="-45720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457200" marR="0" indent="-457200">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pots and pans:</a:t>
            </a:r>
            <a:r>
              <a:rPr lang="en-US" sz="1800" dirty="0">
                <a:effectLst/>
                <a:latin typeface="Times New Roman" panose="02020603050405020304" pitchFamily="18" charset="0"/>
                <a:ea typeface="Times New Roman" panose="02020603050405020304" pitchFamily="18" charset="0"/>
              </a:rPr>
              <a:t>  __ Richard:  1.5 qt pot.  Debbie the rest.  A likely set of pots/pans:  large pot, like 2-gal; 2 medium pots, like 3-qt.; lids; pot grabber; maybe a fry pan.   Coffee apparatus?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Eating utensils</a:t>
            </a:r>
            <a:r>
              <a:rPr lang="en-US" sz="1800" b="0" dirty="0">
                <a:effectLst/>
                <a:latin typeface="Times New Roman" panose="02020603050405020304" pitchFamily="18" charset="0"/>
                <a:ea typeface="Times New Roman" panose="02020603050405020304" pitchFamily="18" charset="0"/>
              </a:rPr>
              <a:t>, (bowls, plates, cups, </a:t>
            </a:r>
            <a:r>
              <a:rPr lang="en-US" sz="1800" b="0" dirty="0" err="1">
                <a:effectLst/>
                <a:latin typeface="Times New Roman" panose="02020603050405020304" pitchFamily="18" charset="0"/>
                <a:ea typeface="Times New Roman" panose="02020603050405020304" pitchFamily="18" charset="0"/>
              </a:rPr>
              <a:t>knife,fork,spoons</a:t>
            </a:r>
            <a:r>
              <a:rPr lang="en-US" sz="1800" b="0" dirty="0">
                <a:effectLst/>
                <a:latin typeface="Times New Roman" panose="02020603050405020304" pitchFamily="18" charset="0"/>
                <a:ea typeface="Times New Roman" panose="02020603050405020304" pitchFamily="18" charset="0"/>
              </a:rPr>
              <a:t>)</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trash bag </a:t>
            </a:r>
            <a:r>
              <a:rPr lang="en-US" sz="1800" b="1" dirty="0">
                <a:effectLst/>
                <a:latin typeface="Times New Roman" panose="02020603050405020304" pitchFamily="18" charset="0"/>
                <a:ea typeface="Times New Roman" panose="02020603050405020304" pitchFamily="18" charset="0"/>
              </a:rPr>
              <a:t>etc. - bring your own.  </a:t>
            </a:r>
            <a:r>
              <a:rPr lang="en-US" sz="1800" b="0" dirty="0">
                <a:effectLst/>
                <a:latin typeface="Times New Roman" panose="02020603050405020304" pitchFamily="18" charset="0"/>
                <a:ea typeface="Times New Roman" panose="02020603050405020304" pitchFamily="18" charset="0"/>
              </a:rPr>
              <a:t>Maybe something to cover food on table (flies, yellow jackets)   Beverages:  </a:t>
            </a:r>
            <a:r>
              <a:rPr lang="en-US" sz="1800" b="0" dirty="0" err="1">
                <a:effectLst/>
                <a:latin typeface="Times New Roman" panose="02020603050405020304" pitchFamily="18" charset="0"/>
                <a:ea typeface="Times New Roman" panose="02020603050405020304" pitchFamily="18" charset="0"/>
              </a:rPr>
              <a:t>byo</a:t>
            </a:r>
            <a:r>
              <a:rPr lang="en-US" sz="1800" b="0" dirty="0">
                <a:effectLst/>
                <a:latin typeface="Times New Roman" panose="02020603050405020304" pitchFamily="18" charset="0"/>
                <a:ea typeface="Times New Roman" panose="02020603050405020304" pitchFamily="18" charset="0"/>
              </a:rPr>
              <a:t>. Cocktail ice!</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2020: Dishwash stuff (w/ strainer) Debbie  	Handwash system</a:t>
            </a:r>
            <a:r>
              <a:rPr lang="en-US" sz="1800" dirty="0">
                <a:effectLst/>
                <a:latin typeface="Times New Roman" panose="02020603050405020304" pitchFamily="18" charset="0"/>
                <a:ea typeface="Times New Roman" panose="02020603050405020304" pitchFamily="18" charset="0"/>
              </a:rPr>
              <a:t> – </a:t>
            </a:r>
            <a:r>
              <a:rPr lang="en-US" sz="1800" dirty="0" err="1">
                <a:effectLst/>
                <a:latin typeface="Times New Roman" panose="02020603050405020304" pitchFamily="18" charset="0"/>
                <a:ea typeface="Times New Roman" panose="02020603050405020304" pitchFamily="18" charset="0"/>
              </a:rPr>
              <a:t>Hermanns</a:t>
            </a: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br>
              <a:rPr lang="en-US" sz="1800" dirty="0">
                <a:effectLst/>
                <a:latin typeface="Times New Roman" panose="02020603050405020304" pitchFamily="18" charset="0"/>
                <a:ea typeface="Times New Roman" panose="02020603050405020304" pitchFamily="18" charset="0"/>
              </a:rPr>
            </a:br>
            <a:r>
              <a:rPr lang="en-US" sz="1800" b="1" u="sng" dirty="0">
                <a:effectLst/>
                <a:latin typeface="Times New Roman" panose="02020603050405020304" pitchFamily="18" charset="0"/>
                <a:ea typeface="Times New Roman" panose="02020603050405020304" pitchFamily="18" charset="0"/>
              </a:rPr>
              <a:t>fire pan, </a:t>
            </a:r>
            <a:r>
              <a:rPr lang="en-US" sz="1800" b="1" u="sng" dirty="0" err="1">
                <a:effectLst/>
                <a:latin typeface="Times New Roman" panose="02020603050405020304" pitchFamily="18" charset="0"/>
                <a:ea typeface="Times New Roman" panose="02020603050405020304" pitchFamily="18" charset="0"/>
              </a:rPr>
              <a:t>woodsaw</a:t>
            </a:r>
            <a:r>
              <a:rPr lang="en-US" sz="1800" b="1" u="sng" dirty="0">
                <a:effectLst/>
                <a:latin typeface="Times New Roman" panose="02020603050405020304" pitchFamily="18" charset="0"/>
                <a:ea typeface="Times New Roman" panose="02020603050405020304" pitchFamily="18" charset="0"/>
              </a:rPr>
              <a:t>, and grill </a:t>
            </a:r>
            <a:r>
              <a:rPr lang="en-US" sz="1800" b="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Hermann.  Does anyone want grill on firepan?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Fire blanket: Richard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Kitchen Floor? Debbie, if you want one.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1 tarp with poles:</a:t>
            </a:r>
            <a:r>
              <a:rPr lang="en-US" sz="1800" dirty="0">
                <a:effectLst/>
                <a:latin typeface="Times New Roman" panose="02020603050405020304" pitchFamily="18" charset="0"/>
                <a:ea typeface="Times New Roman" panose="02020603050405020304" pitchFamily="18" charset="0"/>
              </a:rPr>
              <a:t> 	Tarp Herms    Poles Deb: Herms tarp is rectangle 10x12.  Anyone have	larger one?  </a:t>
            </a:r>
            <a:r>
              <a:rPr lang="en-US" sz="1800" b="1" dirty="0">
                <a:effectLst/>
                <a:latin typeface="Times New Roman" panose="02020603050405020304" pitchFamily="18" charset="0"/>
                <a:ea typeface="Times New Roman" panose="02020603050405020304" pitchFamily="18" charset="0"/>
              </a:rPr>
              <a:t>My second tarp</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u="sng" dirty="0">
                <a:effectLst/>
                <a:latin typeface="Times New Roman" panose="02020603050405020304" pitchFamily="18" charset="0"/>
                <a:ea typeface="Times New Roman" panose="02020603050405020304" pitchFamily="18" charset="0"/>
              </a:rPr>
              <a:t>bottled propane? </a:t>
            </a:r>
            <a:r>
              <a:rPr lang="en-US" sz="1800" b="1" dirty="0">
                <a:effectLst/>
                <a:latin typeface="Times New Roman" panose="02020603050405020304" pitchFamily="18" charset="0"/>
                <a:ea typeface="Times New Roman" panose="02020603050405020304" pitchFamily="18" charset="0"/>
              </a:rPr>
              <a:t>   3 green bottles, brought by Stouts    Groovers</a:t>
            </a:r>
            <a:r>
              <a:rPr lang="en-US" sz="1800" dirty="0">
                <a:effectLst/>
                <a:latin typeface="Times New Roman" panose="02020603050405020304" pitchFamily="18" charset="0"/>
                <a:ea typeface="Times New Roman" panose="02020603050405020304" pitchFamily="18" charset="0"/>
              </a:rPr>
              <a:t>:  Individual.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First Aid Kit – Large Kit: Hinde  </a:t>
            </a:r>
            <a:r>
              <a:rPr lang="en-US" sz="1800" dirty="0">
                <a:effectLst/>
                <a:latin typeface="Times New Roman" panose="02020603050405020304" pitchFamily="18" charset="0"/>
                <a:ea typeface="Times New Roman" panose="02020603050405020304" pitchFamily="18" charset="0"/>
              </a:rPr>
              <a:t>Ea. Boat must have a small one—band aids, pills. Specific medical needs, like epi-pen (must, if bad allergy!), up to individual.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br>
              <a:rPr lang="en-US" sz="1800" b="1" dirty="0">
                <a:effectLst/>
                <a:latin typeface="Times New Roman" panose="02020603050405020304" pitchFamily="18" charset="0"/>
                <a:ea typeface="Times New Roman" panose="02020603050405020304" pitchFamily="18" charset="0"/>
              </a:rPr>
            </a:br>
            <a:r>
              <a:rPr lang="en-US" sz="1800" b="1" dirty="0">
                <a:effectLst/>
                <a:latin typeface="Times New Roman" panose="02020603050405020304" pitchFamily="18" charset="0"/>
                <a:ea typeface="Times New Roman" panose="02020603050405020304" pitchFamily="18" charset="0"/>
              </a:rPr>
              <a:t>Food</a:t>
            </a:r>
            <a:r>
              <a:rPr lang="en-US" sz="1800" dirty="0">
                <a:effectLst/>
                <a:latin typeface="Times New Roman" panose="02020603050405020304" pitchFamily="18" charset="0"/>
                <a:ea typeface="Times New Roman" panose="02020603050405020304" pitchFamily="18" charset="0"/>
              </a:rPr>
              <a:t>:  BYO lunch and simple breakfast.</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Extra </a:t>
            </a:r>
            <a:r>
              <a:rPr lang="en-US" sz="1800" dirty="0" err="1">
                <a:effectLst/>
                <a:latin typeface="Times New Roman" panose="02020603050405020304" pitchFamily="18" charset="0"/>
                <a:ea typeface="Times New Roman" panose="02020603050405020304" pitchFamily="18" charset="0"/>
              </a:rPr>
              <a:t>pfd</a:t>
            </a:r>
            <a:r>
              <a:rPr lang="en-US" sz="1800" dirty="0">
                <a:effectLst/>
                <a:latin typeface="Times New Roman" panose="02020603050405020304" pitchFamily="18" charset="0"/>
                <a:ea typeface="Times New Roman" panose="02020603050405020304" pitchFamily="18" charset="0"/>
              </a:rPr>
              <a:t> (life jacket)  ___? __</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Dinners</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All appetizers </a:t>
            </a:r>
            <a:r>
              <a:rPr lang="en-US" sz="1800" dirty="0">
                <a:effectLst/>
                <a:latin typeface="Times New Roman" panose="02020603050405020304" pitchFamily="18" charset="0"/>
                <a:ea typeface="Times New Roman" panose="02020603050405020304" pitchFamily="18" charset="0"/>
              </a:rPr>
              <a:t>Yes, they can be healthy! </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Person X can eat veggie, fish, fowl , non-gluten, folks can prepare some of these.  Any other requests or cautions? Allergies?</a:t>
            </a:r>
          </a:p>
          <a:p>
            <a:pPr marL="0" marR="0">
              <a:spcBef>
                <a:spcPts val="0"/>
              </a:spcBef>
              <a:spcAft>
                <a:spcPts val="0"/>
              </a:spcAft>
              <a:tabLst>
                <a:tab pos="1066800" algn="l"/>
              </a:tabLs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Water:  BYO  </a:t>
            </a:r>
            <a:r>
              <a:rPr lang="en-US" sz="1800" dirty="0">
                <a:effectLst/>
                <a:latin typeface="Times New Roman" panose="02020603050405020304" pitchFamily="18" charset="0"/>
                <a:ea typeface="Times New Roman" panose="02020603050405020304" pitchFamily="18" charset="0"/>
              </a:rPr>
              <a:t>(at least 3 gallons per person)</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Ice cubes:  _______________</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Drinks:  BYO </a:t>
            </a:r>
            <a:r>
              <a:rPr lang="en-US" sz="1800" dirty="0">
                <a:effectLst/>
                <a:latin typeface="Times New Roman" panose="02020603050405020304" pitchFamily="18" charset="0"/>
                <a:ea typeface="Times New Roman" panose="02020603050405020304" pitchFamily="18" charset="0"/>
              </a:rPr>
              <a:t>Gin/Tonic, Beer, Pop, etc.</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Dinners-</a:t>
            </a:r>
            <a:r>
              <a:rPr lang="en-US" sz="1800" dirty="0">
                <a:effectLst/>
                <a:latin typeface="Times New Roman" panose="02020603050405020304" pitchFamily="18" charset="0"/>
                <a:ea typeface="Times New Roman" panose="02020603050405020304" pitchFamily="18" charset="0"/>
              </a:rPr>
              <a:t> All appetizers   Deserts ?    There are reports of bears—store accordingly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So….</a:t>
            </a:r>
          </a:p>
          <a:p>
            <a:endParaRPr lang="en-US" dirty="0"/>
          </a:p>
        </p:txBody>
      </p:sp>
    </p:spTree>
    <p:extLst>
      <p:ext uri="{BB962C8B-B14F-4D97-AF65-F5344CB8AC3E}">
        <p14:creationId xmlns:p14="http://schemas.microsoft.com/office/powerpoint/2010/main" val="700447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334A-0FB2-426B-81F2-7B70FDBBC436}"/>
              </a:ext>
            </a:extLst>
          </p:cNvPr>
          <p:cNvSpPr>
            <a:spLocks noGrp="1"/>
          </p:cNvSpPr>
          <p:nvPr>
            <p:ph type="title"/>
          </p:nvPr>
        </p:nvSpPr>
        <p:spPr>
          <a:xfrm>
            <a:off x="838200" y="365125"/>
            <a:ext cx="10515600" cy="409575"/>
          </a:xfrm>
        </p:spPr>
        <p:txBody>
          <a:bodyPr>
            <a:noAutofit/>
          </a:bodyPr>
          <a:lstStyle/>
          <a:p>
            <a:r>
              <a:rPr lang="en-US" sz="2400" b="1" dirty="0">
                <a:effectLst/>
                <a:latin typeface="Times New Roman" panose="02020603050405020304" pitchFamily="18" charset="0"/>
                <a:ea typeface="Times New Roman" panose="02020603050405020304" pitchFamily="18" charset="0"/>
              </a:rPr>
              <a:t>Equipment List – River Trips:  Master list, to be edited down</a:t>
            </a:r>
            <a:endParaRPr lang="en-US" sz="2400" dirty="0"/>
          </a:p>
        </p:txBody>
      </p:sp>
      <p:sp>
        <p:nvSpPr>
          <p:cNvPr id="3" name="Content Placeholder 2">
            <a:extLst>
              <a:ext uri="{FF2B5EF4-FFF2-40B4-BE49-F238E27FC236}">
                <a16:creationId xmlns:a16="http://schemas.microsoft.com/office/drawing/2014/main" id="{F269E4BA-FFB3-45AF-AD7E-ACE4F1BAAB93}"/>
              </a:ext>
            </a:extLst>
          </p:cNvPr>
          <p:cNvSpPr>
            <a:spLocks noGrp="1"/>
          </p:cNvSpPr>
          <p:nvPr>
            <p:ph idx="1"/>
          </p:nvPr>
        </p:nvSpPr>
        <p:spPr>
          <a:xfrm>
            <a:off x="838200" y="873124"/>
            <a:ext cx="10756900" cy="5984876"/>
          </a:xfrm>
        </p:spPr>
        <p:txBody>
          <a:bodyPr>
            <a:noAutofit/>
          </a:bodyPr>
          <a:lstStyle/>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Canoe</a:t>
            </a:r>
            <a:r>
              <a:rPr lang="en-US" sz="1100" dirty="0">
                <a:effectLst/>
                <a:latin typeface="Times New Roman" panose="02020603050405020304" pitchFamily="18" charset="0"/>
                <a:ea typeface="Times New Roman" panose="02020603050405020304" pitchFamily="18" charset="0"/>
              </a:rPr>
              <a:t> - </a:t>
            </a:r>
            <a:r>
              <a:rPr lang="en-US" sz="1100" b="1" dirty="0">
                <a:effectLst/>
                <a:latin typeface="Times New Roman" panose="02020603050405020304" pitchFamily="18" charset="0"/>
                <a:ea typeface="Times New Roman" panose="02020603050405020304" pitchFamily="18" charset="0"/>
              </a:rPr>
              <a:t>paddles, </a:t>
            </a:r>
            <a:r>
              <a:rPr lang="en-US" sz="1100" dirty="0">
                <a:effectLst/>
                <a:latin typeface="Times New Roman" panose="02020603050405020304" pitchFamily="18" charset="0"/>
                <a:ea typeface="Times New Roman" panose="02020603050405020304" pitchFamily="18" charset="0"/>
              </a:rPr>
              <a:t>painters, </a:t>
            </a:r>
            <a:r>
              <a:rPr lang="en-US" sz="1100" dirty="0" err="1">
                <a:effectLst/>
                <a:latin typeface="Times New Roman" panose="02020603050405020304" pitchFamily="18" charset="0"/>
                <a:ea typeface="Times New Roman" panose="02020603050405020304" pitchFamily="18" charset="0"/>
              </a:rPr>
              <a:t>flot</a:t>
            </a:r>
            <a:r>
              <a:rPr lang="en-US" sz="1100" dirty="0">
                <a:effectLst/>
                <a:latin typeface="Times New Roman" panose="02020603050405020304" pitchFamily="18" charset="0"/>
                <a:ea typeface="Times New Roman" panose="02020603050405020304" pitchFamily="18" charset="0"/>
              </a:rPr>
              <a:t>/ straps, bailers, sponge, throw bag, </a:t>
            </a:r>
            <a:r>
              <a:rPr lang="en-US" sz="1100" dirty="0" err="1">
                <a:effectLst/>
                <a:latin typeface="Times New Roman" panose="02020603050405020304" pitchFamily="18" charset="0"/>
                <a:ea typeface="Times New Roman" panose="02020603050405020304" pitchFamily="18" charset="0"/>
              </a:rPr>
              <a:t>xtra</a:t>
            </a:r>
            <a:r>
              <a:rPr lang="en-US" sz="1100" dirty="0">
                <a:effectLst/>
                <a:latin typeface="Times New Roman" panose="02020603050405020304" pitchFamily="18" charset="0"/>
                <a:ea typeface="Times New Roman" panose="02020603050405020304" pitchFamily="18" charset="0"/>
              </a:rPr>
              <a:t> paddle, back rests, repair kit w/ duct tape, pin kit</a:t>
            </a: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`Have </a:t>
            </a:r>
            <a:r>
              <a:rPr lang="en-US" sz="1100" b="1" u="sng" dirty="0">
                <a:effectLst/>
                <a:latin typeface="Times New Roman" panose="02020603050405020304" pitchFamily="18" charset="0"/>
                <a:ea typeface="Times New Roman" panose="02020603050405020304" pitchFamily="18" charset="0"/>
              </a:rPr>
              <a:t>one</a:t>
            </a:r>
            <a:r>
              <a:rPr lang="en-US" sz="1100" b="1" dirty="0">
                <a:effectLst/>
                <a:latin typeface="Times New Roman" panose="02020603050405020304" pitchFamily="18" charset="0"/>
                <a:ea typeface="Times New Roman" panose="02020603050405020304" pitchFamily="18" charset="0"/>
              </a:rPr>
              <a:t> place for staging gear for leave-behinds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Small, quick-grab dry bag (rain gear, warm clothes, minor 1</a:t>
            </a:r>
            <a:r>
              <a:rPr lang="en-US" sz="1100" b="1" baseline="30000" dirty="0">
                <a:effectLst/>
                <a:latin typeface="Times New Roman" panose="02020603050405020304" pitchFamily="18" charset="0"/>
                <a:ea typeface="Times New Roman" panose="02020603050405020304" pitchFamily="18" charset="0"/>
              </a:rPr>
              <a:t>st</a:t>
            </a:r>
            <a:r>
              <a:rPr lang="en-US" sz="1100" b="1" dirty="0">
                <a:effectLst/>
                <a:latin typeface="Times New Roman" panose="02020603050405020304" pitchFamily="18" charset="0"/>
                <a:ea typeface="Times New Roman" panose="02020603050405020304" pitchFamily="18" charset="0"/>
              </a:rPr>
              <a:t> aid, lighter, snacks),</a:t>
            </a:r>
            <a:r>
              <a:rPr lang="en-US" sz="1100" dirty="0">
                <a:effectLst/>
                <a:latin typeface="Times New Roman" panose="02020603050405020304" pitchFamily="18" charset="0"/>
                <a:ea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rPr>
              <a:t>map/compass</a:t>
            </a:r>
            <a:r>
              <a:rPr lang="en-US" sz="1100" dirty="0">
                <a:effectLst/>
                <a:latin typeface="Times New Roman" panose="02020603050405020304" pitchFamily="18" charset="0"/>
                <a:ea typeface="Times New Roman" panose="02020603050405020304" pitchFamily="18" charset="0"/>
              </a:rPr>
              <a:t>, water bottles, drag-bag; mesh sack to drag drinks. Lock?</a:t>
            </a: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PFD’s a must. Extras </a:t>
            </a:r>
            <a:r>
              <a:rPr lang="en-US" sz="1100" b="1" dirty="0" err="1">
                <a:effectLst/>
                <a:latin typeface="Times New Roman" panose="02020603050405020304" pitchFamily="18" charset="0"/>
                <a:ea typeface="Times New Roman" panose="02020603050405020304" pitchFamily="18" charset="0"/>
              </a:rPr>
              <a:t>pfd</a:t>
            </a:r>
            <a:r>
              <a:rPr lang="en-US" sz="1100" b="1" dirty="0">
                <a:effectLst/>
                <a:latin typeface="Times New Roman" panose="02020603050405020304" pitchFamily="18" charset="0"/>
                <a:ea typeface="Times New Roman" panose="02020603050405020304" pitchFamily="18" charset="0"/>
              </a:rPr>
              <a:t>?  Helmets?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Group Gear: Who will bring…</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	Stove/fuel</a:t>
            </a:r>
            <a:r>
              <a:rPr lang="en-US" sz="1100" dirty="0">
                <a:effectLst/>
                <a:latin typeface="Times New Roman" panose="02020603050405020304" pitchFamily="18" charset="0"/>
                <a:ea typeface="Times New Roman" panose="02020603050405020304" pitchFamily="18" charset="0"/>
              </a:rPr>
              <a:t> (two-burner per 8-12 ppl) Clip liquid fuel in boat, not in dry bag!</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rPr>
              <a:t>Bkpk</a:t>
            </a:r>
            <a:r>
              <a:rPr lang="en-US" sz="1100" dirty="0">
                <a:effectLst/>
                <a:latin typeface="Times New Roman" panose="02020603050405020304" pitchFamily="18" charset="0"/>
                <a:ea typeface="Times New Roman" panose="02020603050405020304" pitchFamily="18" charset="0"/>
              </a:rPr>
              <a:t> stove? </a:t>
            </a:r>
          </a:p>
          <a:p>
            <a:pPr marL="45720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Cook kit</a:t>
            </a:r>
            <a:r>
              <a:rPr lang="en-US" sz="1100" dirty="0">
                <a:effectLst/>
                <a:latin typeface="Times New Roman" panose="02020603050405020304" pitchFamily="18" charset="0"/>
                <a:ea typeface="Times New Roman" panose="02020603050405020304" pitchFamily="18" charset="0"/>
              </a:rPr>
              <a:t>, (per 8-12ppl) with spices, strainer, paper </a:t>
            </a:r>
            <a:r>
              <a:rPr lang="en-US" sz="1100" dirty="0" err="1">
                <a:effectLst/>
                <a:latin typeface="Times New Roman" panose="02020603050405020304" pitchFamily="18" charset="0"/>
                <a:ea typeface="Times New Roman" panose="02020603050405020304" pitchFamily="18" charset="0"/>
              </a:rPr>
              <a:t>twls</a:t>
            </a:r>
            <a:r>
              <a:rPr lang="en-US" sz="1100" dirty="0">
                <a:effectLst/>
                <a:latin typeface="Times New Roman" panose="02020603050405020304" pitchFamily="18" charset="0"/>
                <a:ea typeface="Times New Roman" panose="02020603050405020304" pitchFamily="18" charset="0"/>
              </a:rPr>
              <a:t>, pot grabber, hot drinks,</a:t>
            </a:r>
          </a:p>
          <a:p>
            <a:pPr marL="457200" marR="0">
              <a:spcBef>
                <a:spcPts val="0"/>
              </a:spcBef>
              <a:spcAft>
                <a:spcPts val="0"/>
              </a:spcAft>
            </a:pPr>
            <a:r>
              <a:rPr lang="en-US" sz="1100" dirty="0">
                <a:effectLst/>
                <a:latin typeface="Times New Roman" panose="02020603050405020304" pitchFamily="18" charset="0"/>
                <a:ea typeface="Times New Roman" panose="02020603050405020304" pitchFamily="18" charset="0"/>
              </a:rPr>
              <a:t>2-3 lighters, </a:t>
            </a:r>
            <a:r>
              <a:rPr lang="en-US" sz="1100" dirty="0" err="1">
                <a:effectLst/>
                <a:latin typeface="Times New Roman" panose="02020603050405020304" pitchFamily="18" charset="0"/>
                <a:ea typeface="Times New Roman" panose="02020603050405020304" pitchFamily="18" charset="0"/>
              </a:rPr>
              <a:t>dshwash,coffee</a:t>
            </a:r>
            <a:r>
              <a:rPr lang="en-US" sz="1100" dirty="0">
                <a:effectLst/>
                <a:latin typeface="Times New Roman" panose="02020603050405020304" pitchFamily="18" charset="0"/>
                <a:ea typeface="Times New Roman" panose="02020603050405020304" pitchFamily="18" charset="0"/>
              </a:rPr>
              <a:t> stuff  </a:t>
            </a:r>
            <a:r>
              <a:rPr lang="en-US" sz="1100" b="1" dirty="0">
                <a:effectLst/>
                <a:latin typeface="Times New Roman" panose="02020603050405020304" pitchFamily="18" charset="0"/>
                <a:ea typeface="Times New Roman" panose="02020603050405020304" pitchFamily="18" charset="0"/>
              </a:rPr>
              <a:t>Utensils</a:t>
            </a:r>
            <a:r>
              <a:rPr lang="en-US" sz="1100" dirty="0">
                <a:effectLst/>
                <a:latin typeface="Times New Roman" panose="02020603050405020304" pitchFamily="18" charset="0"/>
                <a:ea typeface="Times New Roman" panose="02020603050405020304" pitchFamily="18" charset="0"/>
              </a:rPr>
              <a:t>, bowls, cups:  BYO</a:t>
            </a:r>
          </a:p>
          <a:p>
            <a:pPr marL="0" marR="0">
              <a:spcBef>
                <a:spcPts val="0"/>
              </a:spcBef>
              <a:spcAft>
                <a:spcPts val="0"/>
              </a:spcAft>
            </a:pPr>
            <a:r>
              <a:rPr lang="en-US" sz="1100" b="1" dirty="0">
                <a:latin typeface="Times New Roman" panose="02020603050405020304" pitchFamily="18" charset="0"/>
                <a:ea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rPr>
              <a:t>Table(s)</a:t>
            </a:r>
            <a:r>
              <a:rPr lang="en-US" sz="1100" dirty="0">
                <a:effectLst/>
                <a:latin typeface="Times New Roman" panose="02020603050405020304" pitchFamily="18" charset="0"/>
                <a:ea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rPr>
              <a:t>trash bags, lantern, batteries.  Dishwash/handwash, Major 1st Aid Kit</a:t>
            </a:r>
            <a:r>
              <a:rPr lang="en-US" sz="1100" dirty="0">
                <a:effectLst/>
                <a:latin typeface="Times New Roman" panose="02020603050405020304" pitchFamily="18" charset="0"/>
                <a:ea typeface="Times New Roman" panose="02020603050405020304" pitchFamily="18" charset="0"/>
              </a:rPr>
              <a:t> epi  and personal meds reminder?</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rPr>
              <a:t>Tarp</a:t>
            </a:r>
            <a:r>
              <a:rPr lang="en-US" sz="1100" dirty="0">
                <a:effectLst/>
                <a:latin typeface="Times New Roman" panose="02020603050405020304" pitchFamily="18" charset="0"/>
                <a:ea typeface="Times New Roman" panose="02020603050405020304" pitchFamily="18" charset="0"/>
              </a:rPr>
              <a:t>/pole, sm. tarp for wood</a:t>
            </a:r>
            <a:r>
              <a:rPr lang="en-US" sz="1100" b="1" dirty="0">
                <a:effectLst/>
                <a:latin typeface="Times New Roman" panose="02020603050405020304" pitchFamily="18" charset="0"/>
                <a:ea typeface="Times New Roman" panose="02020603050405020304" pitchFamily="18" charset="0"/>
              </a:rPr>
              <a:t> Fire Pan/blanket</a:t>
            </a:r>
            <a:r>
              <a:rPr lang="en-US" sz="1100" dirty="0">
                <a:effectLst/>
                <a:latin typeface="Times New Roman" panose="02020603050405020304" pitchFamily="18" charset="0"/>
                <a:ea typeface="Times New Roman" panose="02020603050405020304" pitchFamily="18" charset="0"/>
              </a:rPr>
              <a:t>, Ash can, wood, lighter, </a:t>
            </a:r>
            <a:r>
              <a:rPr lang="en-US" sz="1100" dirty="0" err="1">
                <a:effectLst/>
                <a:latin typeface="Times New Roman" panose="02020603050405020304" pitchFamily="18" charset="0"/>
                <a:ea typeface="Times New Roman" panose="02020603050405020304" pitchFamily="18" charset="0"/>
              </a:rPr>
              <a:t>saw,axe</a:t>
            </a:r>
            <a:r>
              <a:rPr lang="en-US" sz="11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Camp Stuff</a:t>
            </a:r>
            <a:endParaRPr lang="en-US" sz="11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Tent</a:t>
            </a:r>
            <a:r>
              <a:rPr lang="en-US" sz="1100" dirty="0">
                <a:effectLst/>
                <a:latin typeface="Times New Roman" panose="02020603050405020304" pitchFamily="18" charset="0"/>
                <a:ea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rPr>
              <a:t>Sleeping bag and pad, pillow</a:t>
            </a:r>
            <a:endParaRPr lang="en-US" sz="11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Water jugs</a:t>
            </a:r>
            <a:r>
              <a:rPr lang="en-US" sz="1100" dirty="0">
                <a:effectLst/>
                <a:latin typeface="Times New Roman" panose="02020603050405020304" pitchFamily="18" charset="0"/>
                <a:ea typeface="Times New Roman" panose="02020603050405020304" pitchFamily="18" charset="0"/>
              </a:rPr>
              <a:t>: 1 gal/person/day (2 small jugs better than one large) Water filter </a:t>
            </a:r>
            <a:r>
              <a:rPr lang="en-US" sz="1100" b="1" dirty="0">
                <a:effectLst/>
                <a:latin typeface="Times New Roman" panose="02020603050405020304" pitchFamily="18" charset="0"/>
                <a:ea typeface="Times New Roman" panose="02020603050405020304" pitchFamily="18" charset="0"/>
              </a:rPr>
              <a:t>And </a:t>
            </a:r>
            <a:r>
              <a:rPr lang="en-US" sz="1100" b="1" dirty="0" err="1">
                <a:effectLst/>
                <a:latin typeface="Times New Roman" panose="02020603050405020304" pitchFamily="18" charset="0"/>
                <a:ea typeface="Times New Roman" panose="02020603050405020304" pitchFamily="18" charset="0"/>
              </a:rPr>
              <a:t>purif</a:t>
            </a:r>
            <a:r>
              <a:rPr lang="en-US" sz="1100" b="1" dirty="0">
                <a:effectLst/>
                <a:latin typeface="Times New Roman" panose="02020603050405020304" pitchFamily="18" charset="0"/>
                <a:ea typeface="Times New Roman" panose="02020603050405020304" pitchFamily="18" charset="0"/>
              </a:rPr>
              <a:t>. pills!</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latin typeface="Times New Roman" panose="02020603050405020304" pitchFamily="18" charset="0"/>
                <a:ea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rPr>
              <a:t>Chairs</a:t>
            </a:r>
            <a:r>
              <a:rPr lang="en-US" sz="1100" dirty="0">
                <a:effectLst/>
                <a:latin typeface="Times New Roman" panose="02020603050405020304" pitchFamily="18" charset="0"/>
                <a:ea typeface="Times New Roman" panose="02020603050405020304" pitchFamily="18" charset="0"/>
              </a:rPr>
              <a:t>, etc. </a:t>
            </a:r>
            <a:r>
              <a:rPr lang="en-US" sz="1100" b="1" dirty="0">
                <a:effectLst/>
                <a:latin typeface="Times New Roman" panose="02020603050405020304" pitchFamily="18" charset="0"/>
                <a:ea typeface="Times New Roman" panose="02020603050405020304" pitchFamily="18" charset="0"/>
              </a:rPr>
              <a:t>Lunch Cooler</a:t>
            </a:r>
            <a:endParaRPr lang="en-US" sz="1100" dirty="0">
              <a:effectLst/>
              <a:latin typeface="Times New Roman" panose="02020603050405020304" pitchFamily="18" charset="0"/>
              <a:ea typeface="Times New Roman" panose="02020603050405020304" pitchFamily="18" charset="0"/>
            </a:endParaRPr>
          </a:p>
          <a:p>
            <a:pPr marL="0" marR="0" indent="457200">
              <a:spcBef>
                <a:spcPts val="0"/>
              </a:spcBef>
              <a:spcAft>
                <a:spcPts val="0"/>
              </a:spcAft>
            </a:pPr>
            <a:r>
              <a:rPr lang="en-US" sz="1100" b="1" dirty="0">
                <a:effectLst/>
                <a:latin typeface="Times New Roman" panose="02020603050405020304" pitchFamily="18" charset="0"/>
                <a:ea typeface="Times New Roman" panose="02020603050405020304" pitchFamily="18" charset="0"/>
              </a:rPr>
              <a:t>Groover</a:t>
            </a:r>
            <a:r>
              <a:rPr lang="en-US" sz="1100" dirty="0">
                <a:effectLst/>
                <a:latin typeface="Times New Roman" panose="02020603050405020304" pitchFamily="18" charset="0"/>
                <a:ea typeface="Times New Roman" panose="02020603050405020304" pitchFamily="18" charset="0"/>
              </a:rPr>
              <a:t>, Set up to check parts! (Reminder in boat to pack it.) Trowel/day pooper, </a:t>
            </a:r>
            <a:r>
              <a:rPr lang="en-US" sz="1100" dirty="0">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p-pot, </a:t>
            </a:r>
            <a:r>
              <a:rPr lang="en-US" sz="1100" dirty="0" err="1">
                <a:effectLst/>
                <a:latin typeface="Times New Roman" panose="02020603050405020304" pitchFamily="18" charset="0"/>
                <a:ea typeface="Times New Roman" panose="02020603050405020304" pitchFamily="18" charset="0"/>
              </a:rPr>
              <a:t>Purelle</a:t>
            </a:r>
            <a:r>
              <a:rPr lang="en-US" sz="1100" dirty="0">
                <a:effectLst/>
                <a:latin typeface="Times New Roman" panose="02020603050405020304" pitchFamily="18" charset="0"/>
                <a:ea typeface="Times New Roman" panose="02020603050405020304" pitchFamily="18" charset="0"/>
              </a:rPr>
              <a:t>,	TP multiple places </a:t>
            </a:r>
          </a:p>
          <a:p>
            <a:pPr marL="0" marR="0" indent="457200">
              <a:spcBef>
                <a:spcPts val="0"/>
              </a:spcBef>
              <a:spcAft>
                <a:spcPts val="0"/>
              </a:spcAft>
            </a:pPr>
            <a:r>
              <a:rPr lang="en-US" sz="1100" b="1" dirty="0">
                <a:effectLst/>
                <a:latin typeface="Times New Roman" panose="02020603050405020304" pitchFamily="18" charset="0"/>
                <a:ea typeface="Times New Roman" panose="02020603050405020304" pitchFamily="18" charset="0"/>
              </a:rPr>
              <a:t>Maps </a:t>
            </a:r>
            <a:r>
              <a:rPr lang="en-US" sz="1100" dirty="0">
                <a:effectLst/>
                <a:latin typeface="Times New Roman" panose="02020603050405020304" pitchFamily="18" charset="0"/>
                <a:ea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rPr>
              <a:t>wtrprf</a:t>
            </a:r>
            <a:r>
              <a:rPr lang="en-US" sz="1100" dirty="0">
                <a:effectLst/>
                <a:latin typeface="Times New Roman" panose="02020603050405020304" pitchFamily="18" charset="0"/>
                <a:ea typeface="Times New Roman" panose="02020603050405020304" pitchFamily="18" charset="0"/>
              </a:rPr>
              <a:t>- &amp; boat compass</a:t>
            </a:r>
          </a:p>
          <a:p>
            <a:pPr marL="0" marR="0" indent="457200">
              <a:spcBef>
                <a:spcPts val="0"/>
              </a:spcBef>
              <a:spcAft>
                <a:spcPts val="0"/>
              </a:spcAft>
            </a:pPr>
            <a:r>
              <a:rPr lang="en-US" sz="1100" dirty="0">
                <a:effectLst/>
                <a:latin typeface="Times New Roman" panose="02020603050405020304" pitchFamily="18" charset="0"/>
                <a:ea typeface="Times New Roman" panose="02020603050405020304" pitchFamily="18" charset="0"/>
              </a:rPr>
              <a:t>Sunscreen, Bug repellent</a:t>
            </a:r>
          </a:p>
          <a:p>
            <a:pPr marL="0" marR="0">
              <a:spcBef>
                <a:spcPts val="0"/>
              </a:spcBef>
              <a:spcAft>
                <a:spcPts val="0"/>
              </a:spcAft>
            </a:pPr>
            <a:endParaRPr lang="en-US" sz="1100" b="1"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b="1" dirty="0">
                <a:effectLst/>
                <a:latin typeface="Times New Roman" panose="02020603050405020304" pitchFamily="18" charset="0"/>
                <a:ea typeface="Times New Roman" panose="02020603050405020304" pitchFamily="18" charset="0"/>
              </a:rPr>
              <a:t>Personal Clothing/Gear</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Wool hat-almost always rain/sun hat/insect </a:t>
            </a:r>
            <a:r>
              <a:rPr lang="en-US" sz="1100" dirty="0" err="1">
                <a:effectLst/>
                <a:latin typeface="Times New Roman" panose="02020603050405020304" pitchFamily="18" charset="0"/>
                <a:ea typeface="Times New Roman" panose="02020603050405020304" pitchFamily="18" charset="0"/>
              </a:rPr>
              <a:t>headnet</a:t>
            </a:r>
            <a:r>
              <a:rPr lang="en-US" sz="1100" dirty="0">
                <a:effectLst/>
                <a:latin typeface="Times New Roman" panose="02020603050405020304" pitchFamily="18" charset="0"/>
                <a:ea typeface="Times New Roman" panose="02020603050405020304" pitchFamily="18" charset="0"/>
              </a:rPr>
              <a:t>? Sun/insect lotion</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Wet or dry suit? Gloves? (biking gloves great for paddling)</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Extra glasses – </a:t>
            </a:r>
            <a:r>
              <a:rPr lang="en-US" sz="1100" u="sng" dirty="0">
                <a:effectLst/>
                <a:latin typeface="Times New Roman" panose="02020603050405020304" pitchFamily="18" charset="0"/>
                <a:ea typeface="Times New Roman" panose="02020603050405020304" pitchFamily="18" charset="0"/>
              </a:rPr>
              <a:t>safety straps</a:t>
            </a:r>
            <a:r>
              <a:rPr lang="en-US" sz="1100" dirty="0">
                <a:effectLst/>
                <a:latin typeface="Times New Roman" panose="02020603050405020304" pitchFamily="18" charset="0"/>
                <a:ea typeface="Times New Roman" panose="02020603050405020304" pitchFamily="18" charset="0"/>
              </a:rPr>
              <a:t> and repair kit important</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Hooded rain jacket and pants.   Down jkt ok in camp, not on river.</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Long </a:t>
            </a:r>
            <a:r>
              <a:rPr lang="en-US" sz="1100" dirty="0" err="1">
                <a:effectLst/>
                <a:latin typeface="Times New Roman" panose="02020603050405020304" pitchFamily="18" charset="0"/>
                <a:ea typeface="Times New Roman" panose="02020603050405020304" pitchFamily="18" charset="0"/>
              </a:rPr>
              <a:t>undrwr</a:t>
            </a:r>
            <a:r>
              <a:rPr lang="en-US" sz="1100" dirty="0">
                <a:effectLst/>
                <a:latin typeface="Times New Roman" panose="02020603050405020304" pitchFamily="18" charset="0"/>
                <a:ea typeface="Times New Roman" panose="02020603050405020304" pitchFamily="18" charset="0"/>
              </a:rPr>
              <a:t>, fast-dry pants. Wool/fleece if cold.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rPr>
              <a:t>One suit very warm, dry clothes very accessible</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Camp/trail shoes, extra sox, layered tops (no cotton unless it’s warm)</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Hot weather – shorts, etc., but cover skin from sun—even ankles! Swimsuit</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Daypack, etc. for hikes; Camera with floats, ex batteries–waterproof storage! </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Matches (lighter), fire starter, knife, sharpener, Headlamp, </a:t>
            </a:r>
            <a:r>
              <a:rPr lang="en-US" sz="1100" dirty="0" err="1">
                <a:effectLst/>
                <a:latin typeface="Times New Roman" panose="02020603050405020304" pitchFamily="18" charset="0"/>
                <a:ea typeface="Times New Roman" panose="02020603050405020304" pitchFamily="18" charset="0"/>
              </a:rPr>
              <a:t>xtra</a:t>
            </a:r>
            <a:r>
              <a:rPr lang="en-US" sz="1100" dirty="0">
                <a:effectLst/>
                <a:latin typeface="Times New Roman" panose="02020603050405020304" pitchFamily="18" charset="0"/>
                <a:ea typeface="Times New Roman" panose="02020603050405020304" pitchFamily="18" charset="0"/>
              </a:rPr>
              <a:t> </a:t>
            </a:r>
            <a:r>
              <a:rPr lang="en-US" sz="1100" dirty="0" err="1">
                <a:effectLst/>
                <a:latin typeface="Times New Roman" panose="02020603050405020304" pitchFamily="18" charset="0"/>
                <a:ea typeface="Times New Roman" panose="02020603050405020304" pitchFamily="18" charset="0"/>
              </a:rPr>
              <a:t>hdlmp</a:t>
            </a:r>
            <a:r>
              <a:rPr lang="en-US" sz="1100" dirty="0">
                <a:effectLst/>
                <a:latin typeface="Times New Roman" panose="02020603050405020304" pitchFamily="18" charset="0"/>
                <a:ea typeface="Times New Roman" panose="02020603050405020304" pitchFamily="18" charset="0"/>
              </a:rPr>
              <a:t>, batteries,</a:t>
            </a:r>
          </a:p>
          <a:p>
            <a:pPr marL="0" marR="0">
              <a:spcBef>
                <a:spcPts val="0"/>
              </a:spcBef>
              <a:spcAft>
                <a:spcPts val="0"/>
              </a:spcAft>
            </a:pPr>
            <a:r>
              <a:rPr lang="en-US" sz="1100" dirty="0">
                <a:effectLst/>
                <a:latin typeface="Times New Roman" panose="02020603050405020304" pitchFamily="18" charset="0"/>
                <a:ea typeface="Times New Roman" panose="02020603050405020304" pitchFamily="18" charset="0"/>
              </a:rPr>
              <a:t>	Toiletries, towel, wash rag, reading material, star chart</a:t>
            </a:r>
          </a:p>
          <a:p>
            <a:pPr marL="457200" lvl="1" indent="0">
              <a:spcBef>
                <a:spcPts val="0"/>
              </a:spcBef>
              <a:buNone/>
            </a:pPr>
            <a:r>
              <a:rPr lang="en-US" sz="1100" dirty="0">
                <a:effectLst/>
                <a:latin typeface="Times New Roman" panose="02020603050405020304" pitchFamily="18" charset="0"/>
                <a:ea typeface="Times New Roman" panose="02020603050405020304" pitchFamily="18" charset="0"/>
              </a:rPr>
              <a:t>	journal, pen, marker for labels,  snacks, lunch in day-bag   </a:t>
            </a:r>
            <a:r>
              <a:rPr lang="en-US" sz="1100" b="1" dirty="0">
                <a:effectLst/>
                <a:latin typeface="Times New Roman" panose="02020603050405020304" pitchFamily="18" charset="0"/>
                <a:ea typeface="Times New Roman" panose="02020603050405020304" pitchFamily="18" charset="0"/>
              </a:rPr>
              <a:t> Essentials – Don’t forget SHUTTLE KEYS!</a:t>
            </a:r>
            <a:r>
              <a:rPr lang="en-US" sz="1100" b="1" dirty="0">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Permits, driver’s license, cell phone/numbers of group. </a:t>
            </a:r>
          </a:p>
          <a:p>
            <a:endParaRPr lang="en-US" sz="1100" dirty="0"/>
          </a:p>
        </p:txBody>
      </p:sp>
    </p:spTree>
    <p:extLst>
      <p:ext uri="{BB962C8B-B14F-4D97-AF65-F5344CB8AC3E}">
        <p14:creationId xmlns:p14="http://schemas.microsoft.com/office/powerpoint/2010/main" val="1140611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BB19-D51F-41DB-B437-65F2653C21FC}"/>
              </a:ext>
            </a:extLst>
          </p:cNvPr>
          <p:cNvSpPr>
            <a:spLocks noGrp="1"/>
          </p:cNvSpPr>
          <p:nvPr>
            <p:ph type="title"/>
          </p:nvPr>
        </p:nvSpPr>
        <p:spPr/>
        <p:txBody>
          <a:bodyPr/>
          <a:lstStyle/>
          <a:p>
            <a:r>
              <a:rPr lang="en-US" dirty="0"/>
              <a:t>And…</a:t>
            </a:r>
          </a:p>
        </p:txBody>
      </p:sp>
      <p:sp>
        <p:nvSpPr>
          <p:cNvPr id="3" name="Content Placeholder 2">
            <a:extLst>
              <a:ext uri="{FF2B5EF4-FFF2-40B4-BE49-F238E27FC236}">
                <a16:creationId xmlns:a16="http://schemas.microsoft.com/office/drawing/2014/main" id="{E3B54D99-94DC-41FF-9598-383B46E843BD}"/>
              </a:ext>
            </a:extLst>
          </p:cNvPr>
          <p:cNvSpPr>
            <a:spLocks noGrp="1"/>
          </p:cNvSpPr>
          <p:nvPr>
            <p:ph idx="1"/>
          </p:nvPr>
        </p:nvSpPr>
        <p:spPr/>
        <p:txBody>
          <a:bodyPr>
            <a:normAutofit/>
          </a:bodyPr>
          <a:lstStyle/>
          <a:p>
            <a:pPr marL="0" indent="0">
              <a:buNone/>
            </a:pPr>
            <a:endParaRPr lang="en-US" sz="4800" dirty="0"/>
          </a:p>
          <a:p>
            <a:pPr marL="0" indent="0">
              <a:buNone/>
            </a:pPr>
            <a:r>
              <a:rPr lang="en-US" sz="4800" dirty="0"/>
              <a:t>The End</a:t>
            </a:r>
          </a:p>
        </p:txBody>
      </p:sp>
    </p:spTree>
    <p:extLst>
      <p:ext uri="{BB962C8B-B14F-4D97-AF65-F5344CB8AC3E}">
        <p14:creationId xmlns:p14="http://schemas.microsoft.com/office/powerpoint/2010/main" val="307273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783D-170E-44AC-907E-AA299E8FDD58}"/>
              </a:ext>
            </a:extLst>
          </p:cNvPr>
          <p:cNvSpPr>
            <a:spLocks noGrp="1"/>
          </p:cNvSpPr>
          <p:nvPr>
            <p:ph type="title"/>
          </p:nvPr>
        </p:nvSpPr>
        <p:spPr/>
        <p:txBody>
          <a:bodyPr/>
          <a:lstStyle/>
          <a:p>
            <a:r>
              <a:rPr lang="en-US" dirty="0">
                <a:latin typeface="+mn-lt"/>
              </a:rPr>
              <a:t>Craft</a:t>
            </a:r>
            <a:r>
              <a:rPr lang="en-US" dirty="0"/>
              <a:t>	</a:t>
            </a:r>
          </a:p>
        </p:txBody>
      </p:sp>
      <p:sp>
        <p:nvSpPr>
          <p:cNvPr id="3" name="Content Placeholder 2">
            <a:extLst>
              <a:ext uri="{FF2B5EF4-FFF2-40B4-BE49-F238E27FC236}">
                <a16:creationId xmlns:a16="http://schemas.microsoft.com/office/drawing/2014/main" id="{F5CBED2F-20EA-4C6D-9DA7-716072DB7F7F}"/>
              </a:ext>
            </a:extLst>
          </p:cNvPr>
          <p:cNvSpPr>
            <a:spLocks noGrp="1"/>
          </p:cNvSpPr>
          <p:nvPr>
            <p:ph idx="1"/>
          </p:nvPr>
        </p:nvSpPr>
        <p:spPr/>
        <p:txBody>
          <a:bodyPr>
            <a:normAutofit fontScale="77500" lnSpcReduction="20000"/>
          </a:bodyPr>
          <a:lstStyle/>
          <a:p>
            <a:r>
              <a:rPr lang="en-US" sz="4000" dirty="0">
                <a:effectLst/>
                <a:latin typeface="Calibri" panose="020F0502020204030204" pitchFamily="34" charset="0"/>
                <a:ea typeface="Calibri" panose="020F0502020204030204" pitchFamily="34" charset="0"/>
                <a:cs typeface="Times New Roman" panose="02020603050405020304" pitchFamily="18" charset="0"/>
              </a:rPr>
              <a:t>Rafts -  Lotta camp gear, one big drybag/person</a:t>
            </a:r>
          </a:p>
          <a:p>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effectLst/>
                <a:latin typeface="Calibri" panose="020F0502020204030204" pitchFamily="34" charset="0"/>
                <a:ea typeface="Calibri" panose="020F0502020204030204" pitchFamily="34" charset="0"/>
                <a:cs typeface="Times New Roman" panose="02020603050405020304" pitchFamily="18" charset="0"/>
              </a:rPr>
              <a:t>Canoes - straight-bottomed canoes for flatter water, 	</a:t>
            </a:r>
            <a:r>
              <a:rPr lang="en-US" sz="4000" dirty="0" err="1">
                <a:effectLst/>
                <a:latin typeface="Calibri" panose="020F0502020204030204" pitchFamily="34" charset="0"/>
                <a:ea typeface="Calibri" panose="020F0502020204030204" pitchFamily="34" charset="0"/>
                <a:cs typeface="Times New Roman" panose="02020603050405020304" pitchFamily="18" charset="0"/>
              </a:rPr>
              <a:t>rockered</a:t>
            </a:r>
            <a:r>
              <a:rPr lang="en-US" sz="4000" dirty="0">
                <a:effectLst/>
                <a:latin typeface="Calibri" panose="020F0502020204030204" pitchFamily="34" charset="0"/>
                <a:ea typeface="Calibri" panose="020F0502020204030204" pitchFamily="34" charset="0"/>
                <a:cs typeface="Times New Roman" panose="02020603050405020304" pitchFamily="18" charset="0"/>
              </a:rPr>
              <a:t> (hull curved like banana) for Class III 	or more. 	Know strokes very well, and eddies, and back-ferrying!</a:t>
            </a:r>
          </a:p>
          <a:p>
            <a:r>
              <a:rPr lang="en-US" sz="4000" dirty="0">
                <a:effectLst/>
                <a:latin typeface="Calibri" panose="020F0502020204030204" pitchFamily="34" charset="0"/>
                <a:ea typeface="Calibri" panose="020F0502020204030204" pitchFamily="34" charset="0"/>
                <a:cs typeface="Times New Roman" panose="02020603050405020304" pitchFamily="18" charset="0"/>
              </a:rPr>
              <a:t>Inflatable Kayaks—same concepts as canoes. Self-	bailing best, but wet seat. </a:t>
            </a:r>
          </a:p>
          <a:p>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4000" dirty="0">
                <a:effectLst/>
                <a:latin typeface="Calibri" panose="020F0502020204030204" pitchFamily="34" charset="0"/>
                <a:ea typeface="Calibri" panose="020F0502020204030204" pitchFamily="34" charset="0"/>
                <a:cs typeface="Times New Roman" panose="02020603050405020304" pitchFamily="18" charset="0"/>
              </a:rPr>
              <a:t>Hard Kayaks- minimal gear but usable.</a:t>
            </a:r>
          </a:p>
          <a:p>
            <a:endParaRPr lang="en-US" sz="4000" dirty="0"/>
          </a:p>
        </p:txBody>
      </p:sp>
    </p:spTree>
    <p:extLst>
      <p:ext uri="{BB962C8B-B14F-4D97-AF65-F5344CB8AC3E}">
        <p14:creationId xmlns:p14="http://schemas.microsoft.com/office/powerpoint/2010/main" val="227123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74AF-370C-479E-A303-71B34186A060}"/>
              </a:ext>
            </a:extLst>
          </p:cNvPr>
          <p:cNvSpPr>
            <a:spLocks noGrp="1"/>
          </p:cNvSpPr>
          <p:nvPr>
            <p:ph type="title"/>
          </p:nvPr>
        </p:nvSpPr>
        <p:spPr/>
        <p:txBody>
          <a:bodyPr>
            <a:normAutofit/>
          </a:bodyPr>
          <a:lstStyle/>
          <a:p>
            <a:r>
              <a:rPr lang="en-US" sz="4000" u="sng" dirty="0">
                <a:effectLst/>
                <a:latin typeface="Calibri" panose="020F0502020204030204" pitchFamily="34" charset="0"/>
                <a:ea typeface="Calibri" panose="020F0502020204030204" pitchFamily="34" charset="0"/>
                <a:cs typeface="Times New Roman" panose="02020603050405020304" pitchFamily="18" charset="0"/>
              </a:rPr>
              <a:t>Planning, stage: six months to a year away</a:t>
            </a:r>
            <a:endParaRPr lang="en-US" sz="4000" dirty="0"/>
          </a:p>
        </p:txBody>
      </p:sp>
      <p:sp>
        <p:nvSpPr>
          <p:cNvPr id="3" name="Content Placeholder 2">
            <a:extLst>
              <a:ext uri="{FF2B5EF4-FFF2-40B4-BE49-F238E27FC236}">
                <a16:creationId xmlns:a16="http://schemas.microsoft.com/office/drawing/2014/main" id="{FDE48EA1-EA0C-4D1A-A294-6F1F1BE66803}"/>
              </a:ext>
            </a:extLst>
          </p:cNvPr>
          <p:cNvSpPr>
            <a:spLocks noGrp="1"/>
          </p:cNvSpPr>
          <p:nvPr>
            <p:ph idx="1"/>
          </p:nvPr>
        </p:nvSpPr>
        <p:spPr>
          <a:xfrm>
            <a:off x="838200" y="1453662"/>
            <a:ext cx="10515600" cy="4723301"/>
          </a:xfrm>
        </p:spPr>
        <p:txBody>
          <a:bodyPr>
            <a:no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You get the bug, learn what to expect. Difficulty: Fit the river to your group or fit group to the river.  Remember: Loaded craft is harder to maneuver.  Permit needed? Attend permit party.  How do you learn about your planned river?</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Ask those who’ve done it.  Try American Whitewater site.</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When are flows best for you? See graphs, e.g., “Flows San Juan River.”  Maybe avoid high-water in class 2 or more.  </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You-tubes of trips or Google for trip reports. River guidebooks.</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Great book on Amazon: </a:t>
            </a:r>
            <a:r>
              <a:rPr lang="en-US" u="sng" dirty="0">
                <a:latin typeface="Calibri" panose="020F0502020204030204" pitchFamily="34" charset="0"/>
                <a:ea typeface="Calibri" panose="020F0502020204030204" pitchFamily="34" charset="0"/>
                <a:cs typeface="Times New Roman" panose="02020603050405020304" pitchFamily="18" charset="0"/>
              </a:rPr>
              <a:t>Canoeing Wild Rivers</a:t>
            </a:r>
            <a:r>
              <a:rPr lang="en-US" dirty="0">
                <a:latin typeface="Calibri" panose="020F0502020204030204" pitchFamily="34" charset="0"/>
                <a:ea typeface="Calibri" panose="020F0502020204030204" pitchFamily="34" charset="0"/>
                <a:cs typeface="Times New Roman" panose="02020603050405020304" pitchFamily="18" charset="0"/>
              </a:rPr>
              <a:t> by Cliff Jacobson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268227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rock, outdoor, rocky, nature&#10;&#10;Description automatically generated">
            <a:extLst>
              <a:ext uri="{FF2B5EF4-FFF2-40B4-BE49-F238E27FC236}">
                <a16:creationId xmlns:a16="http://schemas.microsoft.com/office/drawing/2014/main" id="{8861D93C-A2EA-46D2-BDF2-88D491C4BE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277" r="-2" b="24336"/>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53640926-AAD7-44D8-BBD7-CCE9431645EC}">
              <a14:shadowObscured xmlns:a14="http://schemas.microsoft.com/office/drawing/2010/main"/>
            </a:ext>
          </a:extLst>
        </p:spPr>
      </p:pic>
      <p:pic>
        <p:nvPicPr>
          <p:cNvPr id="5" name="Picture 4" descr="A picture containing outdoor, raft&#10;&#10;Description automatically generated">
            <a:extLst>
              <a:ext uri="{FF2B5EF4-FFF2-40B4-BE49-F238E27FC236}">
                <a16:creationId xmlns:a16="http://schemas.microsoft.com/office/drawing/2014/main" id="{3A034BDD-CDFD-4DEC-8833-F7EF58CC74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18151"/>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EE5DDD8-1349-401E-AD2B-1C4B7C775A4B}"/>
              </a:ext>
            </a:extLst>
          </p:cNvPr>
          <p:cNvSpPr>
            <a:spLocks noGrp="1"/>
          </p:cNvSpPr>
          <p:nvPr>
            <p:ph type="title"/>
          </p:nvPr>
        </p:nvSpPr>
        <p:spPr>
          <a:xfrm>
            <a:off x="448056" y="859536"/>
            <a:ext cx="4832802" cy="1243584"/>
          </a:xfrm>
        </p:spPr>
        <p:txBody>
          <a:bodyPr>
            <a:normAutofit/>
          </a:bodyPr>
          <a:lstStyle/>
          <a:p>
            <a:r>
              <a:rPr lang="en-US" sz="3400" dirty="0">
                <a:latin typeface="+mn-lt"/>
              </a:rPr>
              <a:t>Can we do a rough river, just line/portage rapids?</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895FC9D-0515-406F-83B9-9DC75A611433}"/>
              </a:ext>
            </a:extLst>
          </p:cNvPr>
          <p:cNvSpPr>
            <a:spLocks noGrp="1"/>
          </p:cNvSpPr>
          <p:nvPr>
            <p:ph idx="1"/>
          </p:nvPr>
        </p:nvSpPr>
        <p:spPr>
          <a:xfrm>
            <a:off x="448056" y="2512611"/>
            <a:ext cx="4832803" cy="3664351"/>
          </a:xfrm>
        </p:spPr>
        <p:txBody>
          <a:bodyPr>
            <a:normAutofit fontScale="92500" lnSpcReduction="20000"/>
          </a:bodyPr>
          <a:lstStyle/>
          <a:p>
            <a:r>
              <a:rPr lang="en-US" sz="3200" dirty="0"/>
              <a:t>Lining – guiding boat with ropes as you walk the shoreline.  Google how to use a lining bridle (attaches rope at or below the waterline for stability.)</a:t>
            </a:r>
          </a:p>
          <a:p>
            <a:r>
              <a:rPr lang="en-US" sz="3200" dirty="0"/>
              <a:t>Lining or portaging can be dangerous!  See the shore in Skull and Warm Springs rapids?</a:t>
            </a:r>
          </a:p>
          <a:p>
            <a:endParaRPr lang="en-US" sz="2000" dirty="0"/>
          </a:p>
          <a:p>
            <a:endParaRPr lang="en-US" sz="2000" dirty="0"/>
          </a:p>
          <a:p>
            <a:endParaRPr lang="en-US" sz="2000" dirty="0"/>
          </a:p>
        </p:txBody>
      </p:sp>
      <p:sp>
        <p:nvSpPr>
          <p:cNvPr id="6" name="TextBox 5">
            <a:extLst>
              <a:ext uri="{FF2B5EF4-FFF2-40B4-BE49-F238E27FC236}">
                <a16:creationId xmlns:a16="http://schemas.microsoft.com/office/drawing/2014/main" id="{9E643AB2-FA17-4E27-A791-68F563ACA716}"/>
              </a:ext>
            </a:extLst>
          </p:cNvPr>
          <p:cNvSpPr txBox="1"/>
          <p:nvPr/>
        </p:nvSpPr>
        <p:spPr>
          <a:xfrm>
            <a:off x="9601200" y="2552700"/>
            <a:ext cx="2260600" cy="646331"/>
          </a:xfrm>
          <a:prstGeom prst="rect">
            <a:avLst/>
          </a:prstGeom>
          <a:noFill/>
        </p:spPr>
        <p:txBody>
          <a:bodyPr wrap="square" rtlCol="0">
            <a:spAutoFit/>
          </a:bodyPr>
          <a:lstStyle/>
          <a:p>
            <a:r>
              <a:rPr lang="en-US" dirty="0">
                <a:highlight>
                  <a:srgbClr val="FFFF00"/>
                </a:highlight>
              </a:rPr>
              <a:t>Skull Rapid, </a:t>
            </a:r>
            <a:r>
              <a:rPr lang="en-US" dirty="0" err="1">
                <a:highlight>
                  <a:srgbClr val="FFFF00"/>
                </a:highlight>
              </a:rPr>
              <a:t>Westwater</a:t>
            </a:r>
            <a:endParaRPr lang="en-US" dirty="0">
              <a:highlight>
                <a:srgbClr val="FFFF00"/>
              </a:highlight>
            </a:endParaRPr>
          </a:p>
        </p:txBody>
      </p:sp>
      <p:sp>
        <p:nvSpPr>
          <p:cNvPr id="7" name="TextBox 6">
            <a:extLst>
              <a:ext uri="{FF2B5EF4-FFF2-40B4-BE49-F238E27FC236}">
                <a16:creationId xmlns:a16="http://schemas.microsoft.com/office/drawing/2014/main" id="{7CF33C4D-14D5-49F5-BC7F-76CE08D49323}"/>
              </a:ext>
            </a:extLst>
          </p:cNvPr>
          <p:cNvSpPr txBox="1"/>
          <p:nvPr/>
        </p:nvSpPr>
        <p:spPr>
          <a:xfrm>
            <a:off x="7772400" y="6176962"/>
            <a:ext cx="2260600" cy="369332"/>
          </a:xfrm>
          <a:prstGeom prst="rect">
            <a:avLst/>
          </a:prstGeom>
          <a:noFill/>
        </p:spPr>
        <p:txBody>
          <a:bodyPr wrap="square" rtlCol="0">
            <a:spAutoFit/>
          </a:bodyPr>
          <a:lstStyle/>
          <a:p>
            <a:r>
              <a:rPr lang="en-US" dirty="0">
                <a:highlight>
                  <a:srgbClr val="FFFF00"/>
                </a:highlight>
              </a:rPr>
              <a:t>Warm Springs, Yampa</a:t>
            </a:r>
          </a:p>
        </p:txBody>
      </p:sp>
    </p:spTree>
    <p:extLst>
      <p:ext uri="{BB962C8B-B14F-4D97-AF65-F5344CB8AC3E}">
        <p14:creationId xmlns:p14="http://schemas.microsoft.com/office/powerpoint/2010/main" val="288600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200C5-FDF5-4771-8D25-45DA43A7586D}"/>
              </a:ext>
            </a:extLst>
          </p:cNvPr>
          <p:cNvSpPr>
            <a:spLocks noGrp="1"/>
          </p:cNvSpPr>
          <p:nvPr>
            <p:ph type="title"/>
          </p:nvPr>
        </p:nvSpPr>
        <p:spPr/>
        <p:txBody>
          <a:bodyPr>
            <a:normAutofit/>
          </a:bodyPr>
          <a:lstStyle/>
          <a:p>
            <a:r>
              <a:rPr lang="en-US" sz="4800" dirty="0">
                <a:effectLst/>
                <a:latin typeface="Calibri" panose="020F0502020204030204" pitchFamily="34" charset="0"/>
                <a:ea typeface="Calibri" panose="020F0502020204030204" pitchFamily="34" charset="0"/>
                <a:cs typeface="Times New Roman" panose="02020603050405020304" pitchFamily="18" charset="0"/>
              </a:rPr>
              <a:t>Trip Leader/Coordinator Role</a:t>
            </a:r>
            <a:endParaRPr lang="en-US" sz="4800" dirty="0"/>
          </a:p>
        </p:txBody>
      </p:sp>
      <p:sp>
        <p:nvSpPr>
          <p:cNvPr id="3" name="Content Placeholder 2">
            <a:extLst>
              <a:ext uri="{FF2B5EF4-FFF2-40B4-BE49-F238E27FC236}">
                <a16:creationId xmlns:a16="http://schemas.microsoft.com/office/drawing/2014/main" id="{5A7AE6E5-14EC-4C5C-85E7-781A25679CFB}"/>
              </a:ext>
            </a:extLst>
          </p:cNvPr>
          <p:cNvSpPr>
            <a:spLocks noGrp="1"/>
          </p:cNvSpPr>
          <p:nvPr>
            <p:ph idx="1"/>
          </p:nvPr>
        </p:nvSpPr>
        <p:spPr/>
        <p:txBody>
          <a:bodyPr>
            <a:noAutofit/>
          </a:bodyPr>
          <a:lstStyle/>
          <a:p>
            <a:pPr marL="0" marR="0">
              <a:lnSpc>
                <a:spcPct val="107000"/>
              </a:lnSpc>
              <a:spcBef>
                <a:spcPts val="0"/>
              </a:spcBef>
              <a:spcAft>
                <a:spcPts val="800"/>
              </a:spcAft>
            </a:pPr>
            <a:r>
              <a:rPr lang="en-US" sz="3600" dirty="0">
                <a:latin typeface="Calibri" panose="020F0502020204030204" pitchFamily="34" charset="0"/>
                <a:ea typeface="Calibri" panose="020F0502020204030204" pitchFamily="34" charset="0"/>
                <a:cs typeface="Times New Roman" panose="02020603050405020304" pitchFamily="18" charset="0"/>
              </a:rPr>
              <a:t>N</a:t>
            </a:r>
            <a:r>
              <a:rPr lang="en-US" sz="3600" dirty="0">
                <a:effectLst/>
                <a:latin typeface="Calibri" panose="020F0502020204030204" pitchFamily="34" charset="0"/>
                <a:ea typeface="Calibri" panose="020F0502020204030204" pitchFamily="34" charset="0"/>
                <a:cs typeface="Times New Roman" panose="02020603050405020304" pitchFamily="18" charset="0"/>
              </a:rPr>
              <a:t>ot always the permit-holder.</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TL/C Ideal:  Makes decisions as needed, with a hand that is not felt.</a:t>
            </a:r>
          </a:p>
          <a:p>
            <a:pPr marL="342900" marR="0" lvl="0" indent="-342900">
              <a:lnSpc>
                <a:spcPct val="107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Coordinates well ahead, including equipment; sets commitment dates; invites.  </a:t>
            </a:r>
            <a:r>
              <a:rPr lang="en-US" sz="3600" u="sng" dirty="0">
                <a:effectLst/>
                <a:latin typeface="Calibri" panose="020F0502020204030204" pitchFamily="34" charset="0"/>
                <a:ea typeface="Calibri" panose="020F0502020204030204" pitchFamily="34" charset="0"/>
                <a:cs typeface="Times New Roman" panose="02020603050405020304" pitchFamily="18" charset="0"/>
              </a:rPr>
              <a:t>TL/C needs people to communicate in timely manner in planning!</a:t>
            </a:r>
          </a:p>
          <a:p>
            <a:pPr marL="342900" marR="0" lvl="0" indent="-342900">
              <a:lnSpc>
                <a:spcPct val="107000"/>
              </a:lnSpc>
              <a:spcBef>
                <a:spcPts val="0"/>
              </a:spcBef>
              <a:spcAft>
                <a:spcPts val="80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Gives safety talk at put-in.   Set morning schedules.</a:t>
            </a:r>
          </a:p>
          <a:p>
            <a:endParaRPr lang="en-US" sz="3600" dirty="0"/>
          </a:p>
        </p:txBody>
      </p:sp>
    </p:spTree>
    <p:extLst>
      <p:ext uri="{BB962C8B-B14F-4D97-AF65-F5344CB8AC3E}">
        <p14:creationId xmlns:p14="http://schemas.microsoft.com/office/powerpoint/2010/main" val="8032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7832A-BD8A-4B66-B7D0-8B2AD9FE07E8}"/>
              </a:ext>
            </a:extLst>
          </p:cNvPr>
          <p:cNvSpPr>
            <a:spLocks noGrp="1"/>
          </p:cNvSpPr>
          <p:nvPr>
            <p:ph type="title"/>
          </p:nvPr>
        </p:nvSpPr>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Member Responsibilities</a:t>
            </a:r>
            <a:endParaRPr lang="en-US" dirty="0"/>
          </a:p>
        </p:txBody>
      </p:sp>
      <p:sp>
        <p:nvSpPr>
          <p:cNvPr id="3" name="Content Placeholder 2">
            <a:extLst>
              <a:ext uri="{FF2B5EF4-FFF2-40B4-BE49-F238E27FC236}">
                <a16:creationId xmlns:a16="http://schemas.microsoft.com/office/drawing/2014/main" id="{8382214E-802A-4815-8FCC-9F8232547587}"/>
              </a:ext>
            </a:extLst>
          </p:cNvPr>
          <p:cNvSpPr>
            <a:spLocks noGrp="1"/>
          </p:cNvSpPr>
          <p:nvPr>
            <p:ph idx="1"/>
          </p:nvPr>
        </p:nvSpPr>
        <p:spPr>
          <a:xfrm>
            <a:off x="838200" y="1289537"/>
            <a:ext cx="10515600" cy="5203337"/>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Planning: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Reply to messages </a:t>
            </a:r>
            <a:r>
              <a:rPr lang="en-US" sz="3200" dirty="0">
                <a:effectLst/>
                <a:latin typeface="Calibri" panose="020F0502020204030204" pitchFamily="34" charset="0"/>
                <a:ea typeface="Calibri" panose="020F0502020204030204" pitchFamily="34" charset="0"/>
                <a:cs typeface="Times New Roman" panose="02020603050405020304" pitchFamily="18" charset="0"/>
              </a:rPr>
              <a:t>from TL/C! If you’re not interested, reply quickly, with thanks.  Soon he/she will need your commitment.  TL/C can invite others if you’re not sure—c’mon, respond!  Don’t invite others on the trip without TL/C permission—only TL/C invites! </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Help pack, help set up, take down camp. Don’t just watch!</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Don’t delay departure or delay travel down river!</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Rehearse with tent, stove, packing boat.</a:t>
            </a:r>
          </a:p>
          <a:p>
            <a:pPr marL="342900" marR="0" lvl="0" indent="-342900">
              <a:lnSpc>
                <a:spcPct val="107000"/>
              </a:lnSpc>
              <a:spcBef>
                <a:spcPts val="0"/>
              </a:spcBef>
              <a:spcAft>
                <a:spcPts val="8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Be nice!  Kids, pets, behavior</a:t>
            </a:r>
            <a:endParaRPr lang="en-US" sz="3200" dirty="0"/>
          </a:p>
        </p:txBody>
      </p:sp>
    </p:spTree>
    <p:extLst>
      <p:ext uri="{BB962C8B-B14F-4D97-AF65-F5344CB8AC3E}">
        <p14:creationId xmlns:p14="http://schemas.microsoft.com/office/powerpoint/2010/main" val="223580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B43C-4684-41C9-86A2-226902227A92}"/>
              </a:ext>
            </a:extLst>
          </p:cNvPr>
          <p:cNvSpPr>
            <a:spLocks noGrp="1"/>
          </p:cNvSpPr>
          <p:nvPr>
            <p:ph type="title"/>
          </p:nvPr>
        </p:nvSpPr>
        <p:spPr/>
        <p:txBody>
          <a:bodyPr>
            <a:normAutofit fontScale="90000"/>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Planning Shuttles (much depends on the length)</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5DE8E69-78EE-4A86-B550-98ECAC0436E7}"/>
              </a:ext>
            </a:extLst>
          </p:cNvPr>
          <p:cNvSpPr>
            <a:spLocks noGrp="1"/>
          </p:cNvSpPr>
          <p:nvPr>
            <p:ph idx="1"/>
          </p:nvPr>
        </p:nvSpPr>
        <p:spPr>
          <a:xfrm>
            <a:off x="838200" y="1253330"/>
            <a:ext cx="10515600" cy="5239545"/>
          </a:xfrm>
        </p:spPr>
        <p:txBody>
          <a:bodyPr>
            <a:noAutofit/>
          </a:bodyPr>
          <a:lstStyle/>
          <a:p>
            <a:pPr marL="342900" marR="0" lvl="0" indent="-342900">
              <a:lnSpc>
                <a:spcPct val="107000"/>
              </a:lnSpc>
              <a:spcBef>
                <a:spcPts val="0"/>
              </a:spcBef>
              <a:spcAft>
                <a:spcPts val="0"/>
              </a:spcAft>
              <a:buFont typeface="Symbol" panose="05050102010706020507" pitchFamily="18" charset="2"/>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Your own? </a:t>
            </a:r>
            <a:r>
              <a:rPr lang="en-US" sz="3200" dirty="0">
                <a:effectLst/>
                <a:latin typeface="Calibri" panose="020F0502020204030204" pitchFamily="34" charset="0"/>
                <a:ea typeface="Calibri" panose="020F0502020204030204" pitchFamily="34" charset="0"/>
                <a:cs typeface="Times New Roman" panose="02020603050405020304" pitchFamily="18" charset="0"/>
              </a:rPr>
              <a:t>Shorter ones, cheaper, but cost time. </a:t>
            </a:r>
            <a:r>
              <a:rPr lang="en-US" sz="3200" dirty="0">
                <a:latin typeface="Calibri" panose="020F0502020204030204" pitchFamily="34" charset="0"/>
                <a:ea typeface="Calibri" panose="020F0502020204030204" pitchFamily="34" charset="0"/>
                <a:cs typeface="Times New Roman" panose="02020603050405020304" pitchFamily="18" charset="0"/>
              </a:rPr>
              <a:t>D</a:t>
            </a:r>
            <a:r>
              <a:rPr lang="en-US" sz="3200" dirty="0">
                <a:effectLst/>
                <a:latin typeface="Calibri" panose="020F0502020204030204" pitchFamily="34" charset="0"/>
                <a:ea typeface="Calibri" panose="020F0502020204030204" pitchFamily="34" charset="0"/>
                <a:cs typeface="Times New Roman" panose="02020603050405020304" pitchFamily="18" charset="0"/>
              </a:rPr>
              <a:t>rivers drive cars to take-out, return in1 car,  to be left or shuttled.</a:t>
            </a:r>
          </a:p>
          <a:p>
            <a:pPr marL="342900" marR="0" lvl="0" indent="-342900">
              <a:lnSpc>
                <a:spcPct val="107000"/>
              </a:lnSpc>
              <a:spcBef>
                <a:spcPts val="0"/>
              </a:spcBef>
              <a:spcAft>
                <a:spcPts val="0"/>
              </a:spcAft>
              <a:buFont typeface="Symbol" panose="05050102010706020507" pitchFamily="18" charset="2"/>
              <a:buChar char=""/>
            </a:pPr>
            <a:r>
              <a:rPr lang="en-US" sz="3200" b="1" dirty="0">
                <a:effectLst/>
                <a:latin typeface="Calibri" panose="020F0502020204030204" pitchFamily="34" charset="0"/>
                <a:ea typeface="Calibri" panose="020F0502020204030204" pitchFamily="34" charset="0"/>
                <a:cs typeface="Times New Roman" panose="02020603050405020304" pitchFamily="18" charset="0"/>
              </a:rPr>
              <a:t>Shuttle companies:  </a:t>
            </a:r>
            <a:r>
              <a:rPr lang="en-US" sz="3200" dirty="0">
                <a:effectLst/>
                <a:latin typeface="Calibri" panose="020F0502020204030204" pitchFamily="34" charset="0"/>
                <a:ea typeface="Calibri" panose="020F0502020204030204" pitchFamily="34" charset="0"/>
                <a:cs typeface="Times New Roman" panose="02020603050405020304" pitchFamily="18" charset="0"/>
              </a:rPr>
              <a:t>Usually listed in river details on government websites or American Whitewater (AW).  River Geek.com, Google, e.g. “San Juan River Shuttles.”  See ratings.  Cost is shared.  Shuttle company regs, like full tank and good tires and engine.  Where to leave key? Tips? Keep a key.  Parked cars get hot!  Phone shuttle company, fill out application on their website.</a:t>
            </a:r>
          </a:p>
          <a:p>
            <a:endParaRPr lang="en-US" sz="3200" dirty="0"/>
          </a:p>
        </p:txBody>
      </p:sp>
    </p:spTree>
    <p:extLst>
      <p:ext uri="{BB962C8B-B14F-4D97-AF65-F5344CB8AC3E}">
        <p14:creationId xmlns:p14="http://schemas.microsoft.com/office/powerpoint/2010/main" val="706140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7181</TotalTime>
  <Words>4217</Words>
  <Application>Microsoft Office PowerPoint</Application>
  <PresentationFormat>Widescreen</PresentationFormat>
  <Paragraphs>293</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Symbol</vt:lpstr>
      <vt:lpstr>Times New Roman</vt:lpstr>
      <vt:lpstr>Verdana</vt:lpstr>
      <vt:lpstr>Office Theme</vt:lpstr>
      <vt:lpstr>River-Tripping, by Eric Hermann – main topics</vt:lpstr>
      <vt:lpstr>Overall Principles:  All for one, one for all: you’re a team. Maintain safety, wearing life vests (pfd’s), stay together  No unnecessary risks! Who in group has training and  skill in rescue, first aid? Do practice with throw ropes.  Early on the water is best!   Google “Leave No Trace” sites for American Canoe and American Whitewater—and other Leave-no-Trace sites.  Group Spirit: Positive, Fun, Forgiving, Ego-free.  Maintain it! </vt:lpstr>
      <vt:lpstr>How and where to learn river-tripping</vt:lpstr>
      <vt:lpstr>Craft </vt:lpstr>
      <vt:lpstr>Planning, stage: six months to a year away</vt:lpstr>
      <vt:lpstr>Can we do a rough river, just line/portage rapids?</vt:lpstr>
      <vt:lpstr>Trip Leader/Coordinator Role</vt:lpstr>
      <vt:lpstr>Member Responsibilities</vt:lpstr>
      <vt:lpstr>Planning Shuttles (much depends on the length) </vt:lpstr>
      <vt:lpstr>Planning – Maybe two months out</vt:lpstr>
      <vt:lpstr>Equipment </vt:lpstr>
      <vt:lpstr>Dry Bags – Must learn to pack correctly</vt:lpstr>
      <vt:lpstr>Barrels</vt:lpstr>
      <vt:lpstr>Fire Pans – check regulations for minimum dimensions.</vt:lpstr>
      <vt:lpstr>Sleeping quarters </vt:lpstr>
      <vt:lpstr>Kitchen: Not for backpackers!</vt:lpstr>
      <vt:lpstr>Kitchen Gear</vt:lpstr>
      <vt:lpstr>The Groover!  (see regs for human waste procedures) </vt:lpstr>
      <vt:lpstr>The porta-potty….Groover!</vt:lpstr>
      <vt:lpstr>The Wagg-Bag and Tubular Systems</vt:lpstr>
      <vt:lpstr>Planning: About a month out.   </vt:lpstr>
      <vt:lpstr>Food Plans (Refer to no-trace rules)</vt:lpstr>
      <vt:lpstr>Dinner Plans – Do most prep at home!</vt:lpstr>
      <vt:lpstr>PowerPoint Presentation</vt:lpstr>
      <vt:lpstr>Coolers and Their Management  </vt:lpstr>
      <vt:lpstr>Notice coolers in each canoe</vt:lpstr>
      <vt:lpstr>Fires, yes or no?  See regs: Banned?</vt:lpstr>
      <vt:lpstr>The Trip is On: Here ya go!</vt:lpstr>
      <vt:lpstr>At Camp </vt:lpstr>
      <vt:lpstr>…And the take-out</vt:lpstr>
      <vt:lpstr>Loading your boat…</vt:lpstr>
      <vt:lpstr>Packing details: Left, groover fits under deck. Center, gear in dry bags ready. Right, loaded and testing balance.  Cooler is bulky!</vt:lpstr>
      <vt:lpstr>Left: I like this kind of strap. Center: Cooke Sewing solo cover, as recommended by Paddlers member Paul Lang. Right Cooke tandem cover. About $575.  Cover blocks waves and rain, cuts wind resistance.   But can also entrap capsized paddlers.</vt:lpstr>
      <vt:lpstr>Packing into a hardshell kayak</vt:lpstr>
      <vt:lpstr>Shallow River: Where is the deeper current?</vt:lpstr>
      <vt:lpstr>A Planning Sheet, Page 1</vt:lpstr>
      <vt:lpstr>Planning Sheet, p2</vt:lpstr>
      <vt:lpstr>Equipment List – River Trips:  Master list, to be edited down</vt:lpstr>
      <vt:lpstr>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Overall Principles:  All for one, one for all: you’re a team. Maintain safety, wearing life vests (pfd’s), stay together  No unnecessary risks! Who in group has training and  capability in rescue, first aid.   Practice with throw ropes.  Early on the water is best!   Google “Leave No Trace” sites for American Canoe and American Whitewater—and other Leave-no-Trace sites.  AND Be Nice!</dc:title>
  <dc:creator>Eric Hermann</dc:creator>
  <cp:lastModifiedBy>Owner</cp:lastModifiedBy>
  <cp:revision>29</cp:revision>
  <dcterms:created xsi:type="dcterms:W3CDTF">2021-11-17T16:42:23Z</dcterms:created>
  <dcterms:modified xsi:type="dcterms:W3CDTF">2021-12-03T03:26:17Z</dcterms:modified>
</cp:coreProperties>
</file>